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85" r:id="rId2"/>
    <p:sldId id="287" r:id="rId3"/>
    <p:sldId id="286" r:id="rId4"/>
    <p:sldId id="291" r:id="rId5"/>
    <p:sldId id="289" r:id="rId6"/>
    <p:sldId id="293" r:id="rId7"/>
    <p:sldId id="290" r:id="rId8"/>
    <p:sldId id="295" r:id="rId9"/>
    <p:sldId id="296" r:id="rId10"/>
    <p:sldId id="288" r:id="rId11"/>
    <p:sldId id="297" r:id="rId12"/>
    <p:sldId id="298" r:id="rId13"/>
    <p:sldId id="292" r:id="rId14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02" y="-48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C89EC3-88D6-45AA-B6FE-33B5EED9353E}" type="datetimeFigureOut">
              <a:rPr lang="en-US" smtClean="0"/>
              <a:t>1/4/2014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5B273A-B95F-4161-B64D-24D5C9B295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944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B273A-B95F-4161-B64D-24D5C9B2957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5130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B273A-B95F-4161-B64D-24D5C9B2957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513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B273A-B95F-4161-B64D-24D5C9B2957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513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723D9-0FBA-4091-9E3E-6D4BB4C450E0}" type="datetimeFigureOut">
              <a:rPr lang="en-US" smtClean="0"/>
              <a:t>1/4/2014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08E8A-918D-4707-9CDC-04A085468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012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723D9-0FBA-4091-9E3E-6D4BB4C450E0}" type="datetimeFigureOut">
              <a:rPr lang="en-US" smtClean="0"/>
              <a:t>1/4/2014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08E8A-918D-4707-9CDC-04A085468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065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723D9-0FBA-4091-9E3E-6D4BB4C450E0}" type="datetimeFigureOut">
              <a:rPr lang="en-US" smtClean="0"/>
              <a:t>1/4/2014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08E8A-918D-4707-9CDC-04A085468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236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723D9-0FBA-4091-9E3E-6D4BB4C450E0}" type="datetimeFigureOut">
              <a:rPr lang="en-US" smtClean="0"/>
              <a:t>1/4/2014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08E8A-918D-4707-9CDC-04A085468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64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723D9-0FBA-4091-9E3E-6D4BB4C450E0}" type="datetimeFigureOut">
              <a:rPr lang="en-US" smtClean="0"/>
              <a:t>1/4/2014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08E8A-918D-4707-9CDC-04A085468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89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723D9-0FBA-4091-9E3E-6D4BB4C450E0}" type="datetimeFigureOut">
              <a:rPr lang="en-US" smtClean="0"/>
              <a:t>1/4/2014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08E8A-918D-4707-9CDC-04A085468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018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723D9-0FBA-4091-9E3E-6D4BB4C450E0}" type="datetimeFigureOut">
              <a:rPr lang="en-US" smtClean="0"/>
              <a:t>1/4/2014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08E8A-918D-4707-9CDC-04A085468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303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723D9-0FBA-4091-9E3E-6D4BB4C450E0}" type="datetimeFigureOut">
              <a:rPr lang="en-US" smtClean="0"/>
              <a:t>1/4/2014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08E8A-918D-4707-9CDC-04A085468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018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723D9-0FBA-4091-9E3E-6D4BB4C450E0}" type="datetimeFigureOut">
              <a:rPr lang="en-US" smtClean="0"/>
              <a:t>1/4/2014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08E8A-918D-4707-9CDC-04A085468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621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723D9-0FBA-4091-9E3E-6D4BB4C450E0}" type="datetimeFigureOut">
              <a:rPr lang="en-US" smtClean="0"/>
              <a:t>1/4/2014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08E8A-918D-4707-9CDC-04A085468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999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723D9-0FBA-4091-9E3E-6D4BB4C450E0}" type="datetimeFigureOut">
              <a:rPr lang="en-US" smtClean="0"/>
              <a:t>1/4/2014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08E8A-918D-4707-9CDC-04A085468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147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723D9-0FBA-4091-9E3E-6D4BB4C450E0}" type="datetimeFigureOut">
              <a:rPr lang="en-US" smtClean="0"/>
              <a:t>1/4/2014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08E8A-918D-4707-9CDC-04A085468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240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png"/><Relationship Id="rId7" Type="http://schemas.openxmlformats.org/officeDocument/2006/relationships/hyperlink" Target="http://bcove.me/628xt280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://bcove.me/41ok3bjr" TargetMode="Externa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hyperlink" Target="http://broadcast.lds.org/elearning/FHD/Local_Support/FamilySearchIndexing/EN/demos/FS_index.html?v=http://broadcast.lds.org/elearning/FHD/Local_Support/FamilySearchIndexing/EN/demos/IndexQuickStart" TargetMode="External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broadcast.lds.org/elearning/FHD/product/en/familySearch_indexing/TestDrive/multiscreen.html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broadcast.lds.org/elearning/FHD/Local_Support/FamilySearchIndexing/EN/Indexing/howtoindex.pdf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209346"/>
            <a:ext cx="6400800" cy="452470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6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Edwardian Script ITC" panose="030303020407070D0804" pitchFamily="66" charset="0"/>
              </a:rPr>
              <a:t>F</a:t>
            </a:r>
            <a:r>
              <a:rPr lang="en-US" sz="6000" b="1" cap="none" spc="6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Edwardian Script ITC" panose="030303020407070D0804" pitchFamily="66" charset="0"/>
              </a:rPr>
              <a:t>amily </a:t>
            </a:r>
            <a:r>
              <a:rPr lang="en-US" sz="8000" b="1" cap="none" spc="6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Edwardian Script ITC" panose="030303020407070D0804" pitchFamily="66" charset="0"/>
              </a:rPr>
              <a:t>H</a:t>
            </a:r>
            <a:r>
              <a:rPr lang="en-US" sz="6000" b="1" cap="none" spc="6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Edwardian Script ITC" panose="030303020407070D0804" pitchFamily="66" charset="0"/>
              </a:rPr>
              <a:t>istory</a:t>
            </a:r>
            <a:endParaRPr lang="en-US" sz="6000" b="1" cap="none" spc="60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Edwardian Script ITC" panose="030303020407070D08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4629150"/>
            <a:ext cx="1828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Bodoni MT" panose="02070603080606020203" pitchFamily="18" charset="0"/>
                <a:cs typeface="Adobe Arabic" pitchFamily="18" charset="-78"/>
              </a:rPr>
              <a:t>Lesson #6</a:t>
            </a:r>
            <a:endParaRPr lang="en-US" dirty="0">
              <a:solidFill>
                <a:schemeClr val="bg1"/>
              </a:solidFill>
              <a:latin typeface="Bodoni MT" panose="02070603080606020203" pitchFamily="18" charset="0"/>
              <a:cs typeface="Adobe Arabic" pitchFamily="18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00600" y="4629150"/>
            <a:ext cx="4343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Bodoni MT" panose="02070603080606020203" pitchFamily="18" charset="0"/>
                <a:cs typeface="Adobe Arabic" pitchFamily="18" charset="-78"/>
              </a:rPr>
              <a:t>Indexing</a:t>
            </a:r>
            <a:endParaRPr lang="en-US" dirty="0">
              <a:solidFill>
                <a:schemeClr val="bg1"/>
              </a:solidFill>
              <a:latin typeface="Bodoni MT" panose="02070603080606020203" pitchFamily="18" charset="0"/>
              <a:cs typeface="Adobe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2158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33350"/>
            <a:ext cx="8229600" cy="857250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Indexing </a:t>
            </a:r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Overview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 dirty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Two videos on </a:t>
            </a:r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indexing:</a:t>
            </a:r>
            <a:endParaRPr lang="en-US" dirty="0">
              <a:solidFill>
                <a:schemeClr val="bg1"/>
              </a:solidFill>
              <a:latin typeface="Perpetua" panose="02020502060401020303" pitchFamily="18" charset="0"/>
              <a:ea typeface="+mj-ea"/>
              <a:cs typeface="Adobe Arabic" pitchFamily="18" charset="-78"/>
            </a:endParaRP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 </a:t>
            </a: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</a:t>
            </a:r>
          </a:p>
          <a:p>
            <a:pPr marL="457200" lvl="1" indent="0">
              <a:buNone/>
            </a:pPr>
            <a:endParaRPr lang="en-US" sz="3200" dirty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endParaRPr lang="en-US" sz="3200" dirty="0" smtClean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r>
              <a:rPr lang="en-US" sz="2400" dirty="0" smtClean="0">
                <a:latin typeface="Perpetua" panose="02020502060401020303" pitchFamily="18" charset="0"/>
              </a:rPr>
              <a:t>                   </a:t>
            </a:r>
            <a:r>
              <a:rPr lang="en-US" sz="2400" dirty="0" smtClean="0">
                <a:solidFill>
                  <a:schemeClr val="bg1"/>
                </a:solidFill>
                <a:latin typeface="Perpetua" panose="02020502060401020303" pitchFamily="18" charset="0"/>
              </a:rPr>
              <a:t>[2:41]                                                   [1:49]</a:t>
            </a:r>
            <a:endParaRPr lang="en-US" sz="2400" dirty="0">
              <a:solidFill>
                <a:schemeClr val="bg1"/>
              </a:solidFill>
              <a:latin typeface="Perpetua" panose="02020502060401020303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1895"/>
            <a:ext cx="762000" cy="538655"/>
          </a:xfrm>
          <a:prstGeom prst="rect">
            <a:avLst/>
          </a:prstGeom>
        </p:spPr>
      </p:pic>
      <p:pic>
        <p:nvPicPr>
          <p:cNvPr id="1028" name="Picture 4">
            <a:hlinkClick r:id="rId5"/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31" r="47482" b="36089"/>
          <a:stretch/>
        </p:blipFill>
        <p:spPr bwMode="auto">
          <a:xfrm>
            <a:off x="961640" y="2190750"/>
            <a:ext cx="3305560" cy="1828800"/>
          </a:xfrm>
          <a:prstGeom prst="rect">
            <a:avLst/>
          </a:prstGeom>
          <a:ln w="2857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9" name="Picture 5">
            <a:hlinkClick r:id="rId7"/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59" r="47378" b="35716"/>
          <a:stretch/>
        </p:blipFill>
        <p:spPr bwMode="auto">
          <a:xfrm>
            <a:off x="4953000" y="2190750"/>
            <a:ext cx="3265000" cy="1828800"/>
          </a:xfrm>
          <a:prstGeom prst="rect">
            <a:avLst/>
          </a:prstGeom>
          <a:ln w="2857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0224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Indexing </a:t>
            </a:r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Overview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068"/>
            <a:ext cx="762000" cy="538655"/>
          </a:xfrm>
          <a:prstGeom prst="rect">
            <a:avLst/>
          </a:prstGeom>
        </p:spPr>
      </p:pic>
      <p:pic>
        <p:nvPicPr>
          <p:cNvPr id="1031" name="Picture 7" descr="http://manchesterarchiveplus.files.wordpress.com/2013/01/lydia-becker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4" t="1553" r="50000" b="62703"/>
          <a:stretch/>
        </p:blipFill>
        <p:spPr bwMode="auto">
          <a:xfrm>
            <a:off x="0" y="0"/>
            <a:ext cx="9144000" cy="523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086600" y="36195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/>
              <a:t>Indexing Record Example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14807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33350"/>
            <a:ext cx="8229600" cy="857250"/>
          </a:xfrm>
        </p:spPr>
        <p:txBody>
          <a:bodyPr>
            <a:norm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Downloading Indexing Tool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200151"/>
            <a:ext cx="8458200" cy="3394472"/>
          </a:xfrm>
        </p:spPr>
        <p:txBody>
          <a:bodyPr>
            <a:noAutofit/>
          </a:bodyPr>
          <a:lstStyle/>
          <a:p>
            <a:pPr lvl="0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Open Web Browser and go to www.familysearch.org</a:t>
            </a:r>
            <a:endParaRPr lang="en-US" dirty="0">
              <a:solidFill>
                <a:schemeClr val="bg1"/>
              </a:solidFill>
              <a:latin typeface="Perpetua" panose="02020502060401020303" pitchFamily="18" charset="0"/>
              <a:ea typeface="+mj-ea"/>
              <a:cs typeface="Adobe Arabic" pitchFamily="18" charset="-78"/>
            </a:endParaRP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 </a:t>
            </a: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</a:t>
            </a:r>
          </a:p>
          <a:p>
            <a:pPr marL="457200" lvl="1" indent="0">
              <a:buNone/>
            </a:pPr>
            <a:endParaRPr lang="en-US" sz="3200" dirty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endParaRPr lang="en-US" sz="3200" dirty="0" smtClean="0">
              <a:latin typeface="Perpetua" panose="02020502060401020303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1895"/>
            <a:ext cx="762000" cy="538655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186" b="91605"/>
          <a:stretch/>
        </p:blipFill>
        <p:spPr bwMode="auto">
          <a:xfrm>
            <a:off x="990600" y="2654966"/>
            <a:ext cx="6629400" cy="983583"/>
          </a:xfrm>
          <a:prstGeom prst="rect">
            <a:avLst/>
          </a:prstGeom>
          <a:ln w="2857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128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3" t="12231" r="5936" b="1760"/>
          <a:stretch/>
        </p:blipFill>
        <p:spPr bwMode="auto">
          <a:xfrm>
            <a:off x="0" y="0"/>
            <a:ext cx="9144000" cy="494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 descr="http://free.clipartof.com/51-Free-Cursor-Hand-Clipart-Illustratio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095750"/>
            <a:ext cx="552450" cy="699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004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6" t="11728" r="5192"/>
          <a:stretch/>
        </p:blipFill>
        <p:spPr bwMode="auto">
          <a:xfrm>
            <a:off x="16658" y="0"/>
            <a:ext cx="9127342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5" descr="http://free.clipartof.com/51-Free-Cursor-Hand-Clipart-Illustratio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248150"/>
            <a:ext cx="552450" cy="699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0475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3" t="11754" r="5651"/>
          <a:stretch/>
        </p:blipFill>
        <p:spPr bwMode="auto">
          <a:xfrm>
            <a:off x="0" y="18480"/>
            <a:ext cx="9144000" cy="5125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 descr="http://free.clipartof.com/51-Free-Cursor-Hand-Clipart-Illustratio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105150"/>
            <a:ext cx="552450" cy="699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657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33350"/>
            <a:ext cx="8229600" cy="857250"/>
          </a:xfrm>
        </p:spPr>
        <p:txBody>
          <a:bodyPr>
            <a:norm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Downloading Indexing Software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200151"/>
            <a:ext cx="6172200" cy="3394472"/>
          </a:xfrm>
        </p:spPr>
        <p:txBody>
          <a:bodyPr>
            <a:noAutofit/>
          </a:bodyPr>
          <a:lstStyle/>
          <a:p>
            <a:pPr lvl="0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When download is complete, You will see the shortcut to the indexing software on your desktop.</a:t>
            </a:r>
            <a:endParaRPr lang="en-US" dirty="0">
              <a:solidFill>
                <a:schemeClr val="bg1"/>
              </a:solidFill>
              <a:latin typeface="Perpetua" panose="02020502060401020303" pitchFamily="18" charset="0"/>
              <a:ea typeface="+mj-ea"/>
              <a:cs typeface="Adobe Arabic" pitchFamily="18" charset="-78"/>
            </a:endParaRP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 </a:t>
            </a: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</a:t>
            </a:r>
          </a:p>
          <a:p>
            <a:pPr marL="457200" lvl="1" indent="0">
              <a:buNone/>
            </a:pPr>
            <a:endParaRPr lang="en-US" sz="3200" dirty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endParaRPr lang="en-US" sz="3200" dirty="0" smtClean="0">
              <a:latin typeface="Perpetua" panose="02020502060401020303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1895"/>
            <a:ext cx="762000" cy="538655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637" b="60236"/>
          <a:stretch/>
        </p:blipFill>
        <p:spPr bwMode="auto">
          <a:xfrm>
            <a:off x="6934200" y="1352550"/>
            <a:ext cx="1783307" cy="3508541"/>
          </a:xfrm>
          <a:prstGeom prst="rect">
            <a:avLst/>
          </a:prstGeom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Right Arrow 2"/>
          <p:cNvSpPr/>
          <p:nvPr/>
        </p:nvSpPr>
        <p:spPr>
          <a:xfrm rot="1165705">
            <a:off x="5295972" y="2660925"/>
            <a:ext cx="1524000" cy="381000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91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33350"/>
            <a:ext cx="8229600" cy="857250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Indexing </a:t>
            </a:r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Software Overview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 dirty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I</a:t>
            </a:r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ndexing Quick Start Video:</a:t>
            </a:r>
            <a:endParaRPr lang="en-US" dirty="0">
              <a:solidFill>
                <a:schemeClr val="bg1"/>
              </a:solidFill>
              <a:latin typeface="Perpetua" panose="02020502060401020303" pitchFamily="18" charset="0"/>
              <a:ea typeface="+mj-ea"/>
              <a:cs typeface="Adobe Arabic" pitchFamily="18" charset="-78"/>
            </a:endParaRP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 </a:t>
            </a: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</a:t>
            </a:r>
          </a:p>
          <a:p>
            <a:pPr marL="457200" lvl="1" indent="0">
              <a:buNone/>
            </a:pPr>
            <a:endParaRPr lang="en-US" sz="3200" dirty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endParaRPr lang="en-US" sz="3200" dirty="0" smtClean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r>
              <a:rPr lang="en-US" sz="2400" dirty="0" smtClean="0">
                <a:latin typeface="Perpetua" panose="02020502060401020303" pitchFamily="18" charset="0"/>
              </a:rPr>
              <a:t>                                                </a:t>
            </a:r>
            <a:r>
              <a:rPr lang="en-US" sz="2400" dirty="0" smtClean="0">
                <a:solidFill>
                  <a:schemeClr val="bg1"/>
                </a:solidFill>
                <a:latin typeface="Perpetua" panose="02020502060401020303" pitchFamily="18" charset="0"/>
              </a:rPr>
              <a:t>[5:27]</a:t>
            </a:r>
            <a:endParaRPr lang="en-US" sz="2400" dirty="0">
              <a:solidFill>
                <a:schemeClr val="bg1"/>
              </a:solidFill>
              <a:latin typeface="Perpetua" panose="02020502060401020303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1895"/>
            <a:ext cx="762000" cy="538655"/>
          </a:xfrm>
          <a:prstGeom prst="rect">
            <a:avLst/>
          </a:prstGeom>
        </p:spPr>
      </p:pic>
      <p:pic>
        <p:nvPicPr>
          <p:cNvPr id="12290" name="Picture 2">
            <a:hlinkClick r:id="rId5"/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34" t="17724" r="30989" b="36107"/>
          <a:stretch/>
        </p:blipFill>
        <p:spPr bwMode="auto">
          <a:xfrm>
            <a:off x="3124200" y="1885950"/>
            <a:ext cx="3048000" cy="20669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842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Indexing </a:t>
            </a:r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Test Drive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Online Indexing Test Drive Available. Click </a:t>
            </a:r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  <a:hlinkClick r:id="rId3"/>
              </a:rPr>
              <a:t>Here</a:t>
            </a:r>
            <a:endParaRPr lang="en-US" dirty="0">
              <a:solidFill>
                <a:schemeClr val="bg1"/>
              </a:solidFill>
              <a:latin typeface="Perpetua" panose="02020502060401020303" pitchFamily="18" charset="0"/>
              <a:ea typeface="+mj-ea"/>
              <a:cs typeface="Adobe Arabic" pitchFamily="18" charset="-78"/>
            </a:endParaRPr>
          </a:p>
          <a:p>
            <a:endParaRPr lang="en-US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068"/>
            <a:ext cx="762000" cy="538655"/>
          </a:xfrm>
          <a:prstGeom prst="rect">
            <a:avLst/>
          </a:prstGeom>
        </p:spPr>
      </p:pic>
      <p:pic>
        <p:nvPicPr>
          <p:cNvPr id="3073" name="Picture 1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" t="12127" r="6113"/>
          <a:stretch/>
        </p:blipFill>
        <p:spPr bwMode="auto">
          <a:xfrm>
            <a:off x="1752600" y="1924776"/>
            <a:ext cx="5633442" cy="3161574"/>
          </a:xfrm>
          <a:prstGeom prst="rect">
            <a:avLst/>
          </a:prstGeom>
          <a:ln w="28575">
            <a:solidFill>
              <a:schemeClr val="bg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100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33350"/>
            <a:ext cx="8229600" cy="857250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Indexing </a:t>
            </a:r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Handout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Indexing Handout </a:t>
            </a:r>
            <a:r>
              <a:rPr lang="en-US" sz="2000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  <a:hlinkClick r:id="rId3"/>
              </a:rPr>
              <a:t>Click Here</a:t>
            </a:r>
            <a:endParaRPr lang="en-US" sz="2000" dirty="0">
              <a:solidFill>
                <a:schemeClr val="bg1"/>
              </a:solidFill>
              <a:latin typeface="Perpetua" panose="02020502060401020303" pitchFamily="18" charset="0"/>
              <a:ea typeface="+mj-ea"/>
              <a:cs typeface="Adobe Arabic" pitchFamily="18" charset="-78"/>
            </a:endParaRP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 </a:t>
            </a: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</a:t>
            </a:r>
          </a:p>
          <a:p>
            <a:pPr marL="457200" lvl="1" indent="0">
              <a:buNone/>
            </a:pPr>
            <a:endParaRPr lang="en-US" sz="3200" dirty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endParaRPr lang="en-US" sz="3200" dirty="0" smtClean="0">
              <a:latin typeface="Perpetua" panose="02020502060401020303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1895"/>
            <a:ext cx="762000" cy="538655"/>
          </a:xfrm>
          <a:prstGeom prst="rect">
            <a:avLst/>
          </a:prstGeom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17" t="16245" r="32940" b="2225"/>
          <a:stretch/>
        </p:blipFill>
        <p:spPr bwMode="auto">
          <a:xfrm>
            <a:off x="5791200" y="1106606"/>
            <a:ext cx="2982262" cy="38787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2579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33350"/>
            <a:ext cx="8229600" cy="857250"/>
          </a:xfrm>
        </p:spPr>
        <p:txBody>
          <a:bodyPr>
            <a:norm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Statistics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200151"/>
            <a:ext cx="8458200" cy="3394472"/>
          </a:xfrm>
        </p:spPr>
        <p:txBody>
          <a:bodyPr>
            <a:noAutofit/>
          </a:bodyPr>
          <a:lstStyle/>
          <a:p>
            <a:pPr lvl="0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Indexing Effort World-Wide:</a:t>
            </a:r>
            <a:endParaRPr lang="en-US" dirty="0">
              <a:solidFill>
                <a:schemeClr val="bg1"/>
              </a:solidFill>
              <a:latin typeface="Perpetua" panose="02020502060401020303" pitchFamily="18" charset="0"/>
              <a:ea typeface="+mj-ea"/>
              <a:cs typeface="Adobe Arabic" pitchFamily="18" charset="-78"/>
            </a:endParaRP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 </a:t>
            </a: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</a:t>
            </a:r>
          </a:p>
          <a:p>
            <a:pPr marL="457200" lvl="1" indent="0">
              <a:buNone/>
            </a:pPr>
            <a:endParaRPr lang="en-US" sz="3200" dirty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endParaRPr lang="en-US" sz="3200" dirty="0" smtClean="0">
              <a:latin typeface="Perpetua" panose="02020502060401020303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1895"/>
            <a:ext cx="762000" cy="53865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4629150"/>
            <a:ext cx="655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Perpetua" panose="02020502060401020303" pitchFamily="18" charset="0"/>
              </a:rPr>
              <a:t>Stats reported in the November FamilySearch Indexing newsletter.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1988225"/>
            <a:ext cx="6477000" cy="2308324"/>
          </a:xfrm>
          <a:prstGeom prst="rect">
            <a:avLst/>
          </a:prstGeom>
          <a:ln w="57150"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anose="02020502060401020303" pitchFamily="18" charset="0"/>
              </a:rPr>
              <a:t>Total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anose="02020502060401020303" pitchFamily="18" charset="0"/>
              </a:rPr>
              <a:t>Records 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anose="02020502060401020303" pitchFamily="18" charset="0"/>
              </a:rPr>
              <a:t>Completed:  1,074,435,236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anose="02020502060401020303" pitchFamily="18" charset="0"/>
              </a:rPr>
              <a:t/>
            </a:r>
            <a:b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anose="02020502060401020303" pitchFamily="18" charset="0"/>
              </a:rPr>
            </a:b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anose="02020502060401020303" pitchFamily="18" charset="0"/>
              </a:rPr>
              <a:t>Current Projects:  217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anose="02020502060401020303" pitchFamily="18" charset="0"/>
              </a:rPr>
              <a:t/>
            </a:r>
            <a:b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anose="02020502060401020303" pitchFamily="18" charset="0"/>
              </a:rPr>
            </a:b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anose="02020502060401020303" pitchFamily="18" charset="0"/>
              </a:rPr>
              <a:t>Total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anose="02020502060401020303" pitchFamily="18" charset="0"/>
              </a:rPr>
              <a:t>Records Completed in 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anose="02020502060401020303" pitchFamily="18" charset="0"/>
              </a:rPr>
              <a:t>2013:  116,063,640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anose="02020502060401020303" pitchFamily="18" charset="0"/>
              </a:rPr>
              <a:t/>
            </a:r>
            <a:b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anose="02020502060401020303" pitchFamily="18" charset="0"/>
              </a:rPr>
            </a:b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anose="02020502060401020303" pitchFamily="18" charset="0"/>
              </a:rPr>
              <a:t>Contributors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anose="02020502060401020303" pitchFamily="18" charset="0"/>
              </a:rPr>
              <a:t>in 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anose="02020502060401020303" pitchFamily="18" charset="0"/>
              </a:rPr>
              <a:t>2013:  268,018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3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33350"/>
            <a:ext cx="8229600" cy="857250"/>
          </a:xfrm>
        </p:spPr>
        <p:txBody>
          <a:bodyPr>
            <a:norm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Need Help?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200151"/>
            <a:ext cx="8458200" cy="3394472"/>
          </a:xfrm>
        </p:spPr>
        <p:txBody>
          <a:bodyPr>
            <a:noAutofit/>
          </a:bodyPr>
          <a:lstStyle/>
          <a:p>
            <a:pPr lvl="0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Help is always available 24 hours a day.</a:t>
            </a:r>
            <a:endParaRPr lang="en-US" dirty="0">
              <a:solidFill>
                <a:schemeClr val="bg1"/>
              </a:solidFill>
              <a:latin typeface="Perpetua" panose="02020502060401020303" pitchFamily="18" charset="0"/>
              <a:ea typeface="+mj-ea"/>
              <a:cs typeface="Adobe Arabic" pitchFamily="18" charset="-78"/>
            </a:endParaRP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 </a:t>
            </a: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</a:t>
            </a:r>
          </a:p>
          <a:p>
            <a:pPr marL="457200" lvl="1" indent="0">
              <a:buNone/>
            </a:pPr>
            <a:endParaRPr lang="en-US" sz="3200" dirty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endParaRPr lang="en-US" sz="3200" dirty="0" smtClean="0">
              <a:latin typeface="Perpetua" panose="02020502060401020303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1895"/>
            <a:ext cx="762000" cy="538655"/>
          </a:xfrm>
          <a:prstGeom prst="rect">
            <a:avLst/>
          </a:prstGeom>
        </p:spPr>
      </p:pic>
      <p:pic>
        <p:nvPicPr>
          <p:cNvPr id="7170" name="Picture 2" descr="http://www.sditx.com/images/side_helpdesk35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87934"/>
            <a:ext cx="3581400" cy="25888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03510" y="2973318"/>
            <a:ext cx="426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latin typeface="Perpetua" panose="02020502060401020303" pitchFamily="18" charset="0"/>
              </a:rPr>
              <a:t>1-800-406-1830</a:t>
            </a:r>
            <a:endParaRPr lang="en-US" sz="4000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21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11656</TotalTime>
  <Words>134</Words>
  <Application>Microsoft Office PowerPoint</Application>
  <PresentationFormat>On-screen Show (16:9)</PresentationFormat>
  <Paragraphs>52</Paragraphs>
  <Slides>13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Indexing Overview</vt:lpstr>
      <vt:lpstr>Indexing Overview</vt:lpstr>
      <vt:lpstr>Downloading Indexing Tool</vt:lpstr>
      <vt:lpstr>PowerPoint Presentation</vt:lpstr>
      <vt:lpstr>PowerPoint Presentation</vt:lpstr>
      <vt:lpstr>PowerPoint Presentation</vt:lpstr>
      <vt:lpstr>Downloading Indexing Software</vt:lpstr>
      <vt:lpstr>Indexing Software Overview</vt:lpstr>
      <vt:lpstr>Indexing Test Drive</vt:lpstr>
      <vt:lpstr>Indexing Handout</vt:lpstr>
      <vt:lpstr>Statistics</vt:lpstr>
      <vt:lpstr>Need Help?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 Sherman</dc:creator>
  <cp:lastModifiedBy>Jon Sherman</cp:lastModifiedBy>
  <cp:revision>54</cp:revision>
  <dcterms:created xsi:type="dcterms:W3CDTF">2013-12-07T23:28:57Z</dcterms:created>
  <dcterms:modified xsi:type="dcterms:W3CDTF">2014-01-05T04:48:09Z</dcterms:modified>
</cp:coreProperties>
</file>