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85" r:id="rId2"/>
    <p:sldId id="357" r:id="rId3"/>
    <p:sldId id="316" r:id="rId4"/>
    <p:sldId id="358" r:id="rId5"/>
    <p:sldId id="320" r:id="rId6"/>
    <p:sldId id="337" r:id="rId7"/>
    <p:sldId id="359" r:id="rId8"/>
    <p:sldId id="370" r:id="rId9"/>
    <p:sldId id="338" r:id="rId10"/>
    <p:sldId id="361" r:id="rId11"/>
    <p:sldId id="360" r:id="rId12"/>
    <p:sldId id="339" r:id="rId13"/>
    <p:sldId id="340" r:id="rId14"/>
    <p:sldId id="341" r:id="rId15"/>
    <p:sldId id="342" r:id="rId16"/>
    <p:sldId id="343" r:id="rId17"/>
    <p:sldId id="344" r:id="rId18"/>
    <p:sldId id="345" r:id="rId19"/>
    <p:sldId id="346" r:id="rId20"/>
    <p:sldId id="347" r:id="rId21"/>
    <p:sldId id="350" r:id="rId22"/>
    <p:sldId id="324" r:id="rId23"/>
    <p:sldId id="364" r:id="rId24"/>
    <p:sldId id="363" r:id="rId25"/>
    <p:sldId id="351" r:id="rId26"/>
    <p:sldId id="352" r:id="rId27"/>
    <p:sldId id="326" r:id="rId28"/>
    <p:sldId id="325" r:id="rId29"/>
    <p:sldId id="365" r:id="rId30"/>
    <p:sldId id="366" r:id="rId31"/>
    <p:sldId id="367" r:id="rId32"/>
    <p:sldId id="368" r:id="rId33"/>
    <p:sldId id="369" r:id="rId34"/>
    <p:sldId id="371" r:id="rId35"/>
    <p:sldId id="300" r:id="rId3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990" y="-3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528045-B20D-4536-BA29-BA672589CA39}" type="datetimeFigureOut">
              <a:rPr lang="en-US" smtClean="0"/>
              <a:t>8/23/2014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68D99-077B-4B00-A55A-DB5369116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6541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89EC3-88D6-45AA-B6FE-33B5EED9353E}" type="datetimeFigureOut">
              <a:rPr lang="en-US" smtClean="0"/>
              <a:t>8/23/2014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5B273A-B95F-4161-B64D-24D5C9B29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944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12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50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527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B273A-B95F-4161-B64D-24D5C9B2957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50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23D9-0FBA-4091-9E3E-6D4BB4C450E0}" type="datetimeFigureOut">
              <a:rPr lang="en-US" smtClean="0"/>
              <a:t>8/23/2014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8E8A-918D-4707-9CDC-04A085468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012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23D9-0FBA-4091-9E3E-6D4BB4C450E0}" type="datetimeFigureOut">
              <a:rPr lang="en-US" smtClean="0"/>
              <a:t>8/23/2014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8E8A-918D-4707-9CDC-04A085468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65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23D9-0FBA-4091-9E3E-6D4BB4C450E0}" type="datetimeFigureOut">
              <a:rPr lang="en-US" smtClean="0"/>
              <a:t>8/23/2014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8E8A-918D-4707-9CDC-04A085468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236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23D9-0FBA-4091-9E3E-6D4BB4C450E0}" type="datetimeFigureOut">
              <a:rPr lang="en-US" smtClean="0"/>
              <a:t>8/23/2014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8E8A-918D-4707-9CDC-04A085468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64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23D9-0FBA-4091-9E3E-6D4BB4C450E0}" type="datetimeFigureOut">
              <a:rPr lang="en-US" smtClean="0"/>
              <a:t>8/23/2014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8E8A-918D-4707-9CDC-04A085468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89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23D9-0FBA-4091-9E3E-6D4BB4C450E0}" type="datetimeFigureOut">
              <a:rPr lang="en-US" smtClean="0"/>
              <a:t>8/23/2014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8E8A-918D-4707-9CDC-04A085468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018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23D9-0FBA-4091-9E3E-6D4BB4C450E0}" type="datetimeFigureOut">
              <a:rPr lang="en-US" smtClean="0"/>
              <a:t>8/23/2014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8E8A-918D-4707-9CDC-04A085468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303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23D9-0FBA-4091-9E3E-6D4BB4C450E0}" type="datetimeFigureOut">
              <a:rPr lang="en-US" smtClean="0"/>
              <a:t>8/23/2014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8E8A-918D-4707-9CDC-04A085468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018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23D9-0FBA-4091-9E3E-6D4BB4C450E0}" type="datetimeFigureOut">
              <a:rPr lang="en-US" smtClean="0"/>
              <a:t>8/23/2014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8E8A-918D-4707-9CDC-04A085468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621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23D9-0FBA-4091-9E3E-6D4BB4C450E0}" type="datetimeFigureOut">
              <a:rPr lang="en-US" smtClean="0"/>
              <a:t>8/23/2014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8E8A-918D-4707-9CDC-04A085468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999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23D9-0FBA-4091-9E3E-6D4BB4C450E0}" type="datetimeFigureOut">
              <a:rPr lang="en-US" smtClean="0"/>
              <a:t>8/23/2014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8E8A-918D-4707-9CDC-04A085468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147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723D9-0FBA-4091-9E3E-6D4BB4C450E0}" type="datetimeFigureOut">
              <a:rPr lang="en-US" smtClean="0"/>
              <a:t>8/23/2014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08E8A-918D-4707-9CDC-04A085468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240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microsoft.com/office/2007/relationships/hdphoto" Target="../media/hdphoto4.wd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jpg"/><Relationship Id="rId7" Type="http://schemas.microsoft.com/office/2007/relationships/hdphoto" Target="../media/hdphoto4.wdp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jpg"/><Relationship Id="rId7" Type="http://schemas.microsoft.com/office/2007/relationships/hdphoto" Target="../media/hdphoto4.wdp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946"/>
          <a:stretch/>
        </p:blipFill>
        <p:spPr>
          <a:xfrm>
            <a:off x="1600200" y="1209347"/>
            <a:ext cx="6400800" cy="402940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6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Edwardian Script ITC" panose="030303020407070D0804" pitchFamily="66" charset="0"/>
              </a:rPr>
              <a:t>F</a:t>
            </a:r>
            <a:r>
              <a:rPr lang="en-US" sz="6000" b="1" cap="none" spc="6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Edwardian Script ITC" panose="030303020407070D0804" pitchFamily="66" charset="0"/>
              </a:rPr>
              <a:t>amily </a:t>
            </a:r>
            <a:r>
              <a:rPr lang="en-US" sz="8000" b="1" cap="none" spc="6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Edwardian Script ITC" panose="030303020407070D0804" pitchFamily="66" charset="0"/>
              </a:rPr>
              <a:t>H</a:t>
            </a:r>
            <a:r>
              <a:rPr lang="en-US" sz="6000" b="1" cap="none" spc="6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Edwardian Script ITC" panose="030303020407070D0804" pitchFamily="66" charset="0"/>
              </a:rPr>
              <a:t>istory</a:t>
            </a:r>
            <a:endParaRPr lang="en-US" sz="6000" b="1" cap="none" spc="6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Edwardian Script ITC" panose="030303020407070D08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4629150"/>
            <a:ext cx="1828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Bodoni MT" panose="02070603080606020203" pitchFamily="18" charset="0"/>
                <a:cs typeface="Adobe Arabic" pitchFamily="18" charset="-78"/>
              </a:rPr>
              <a:t>Lesson #3</a:t>
            </a:r>
            <a:endParaRPr lang="en-US" dirty="0">
              <a:solidFill>
                <a:schemeClr val="bg1"/>
              </a:solidFill>
              <a:latin typeface="Bodoni MT" panose="02070603080606020203" pitchFamily="18" charset="0"/>
              <a:cs typeface="Adobe Arabic" pitchFamily="18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00600" y="440055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Bodoni MT" panose="02070603080606020203" pitchFamily="18" charset="0"/>
                <a:cs typeface="Adobe Arabic" pitchFamily="18" charset="-78"/>
              </a:rPr>
              <a:t>Merge Duplicates, Edit Info,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Bodoni MT" panose="02070603080606020203" pitchFamily="18" charset="0"/>
                <a:cs typeface="Adobe Arabic" pitchFamily="18" charset="-78"/>
              </a:rPr>
              <a:t>Establish Relationships</a:t>
            </a:r>
            <a:endParaRPr lang="en-US" dirty="0">
              <a:solidFill>
                <a:schemeClr val="bg1"/>
              </a:solidFill>
              <a:latin typeface="Bodoni MT" panose="02070603080606020203" pitchFamily="18" charset="0"/>
              <a:cs typeface="Adobe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158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Review Last Week’s Homework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04800" y="1047750"/>
            <a:ext cx="8458200" cy="3733800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Search for records within FamilySearch.org for several of your ancestors.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Find or scan photos or documents of some of your ancestors.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Upload them to familySearch.org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 </a:t>
            </a:r>
            <a:endParaRPr lang="en-US" sz="3200" dirty="0" smtClean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957" y="3562350"/>
            <a:ext cx="2132643" cy="1524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13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F</a:t>
            </a:r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amily History Checklist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81000" y="1200151"/>
            <a:ext cx="8534400" cy="3394472"/>
          </a:xfrm>
        </p:spPr>
        <p:txBody>
          <a:bodyPr>
            <a:noAutofit/>
          </a:bodyPr>
          <a:lstStyle/>
          <a:p>
            <a:pPr lvl="0"/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In the </a:t>
            </a:r>
            <a:r>
              <a:rPr lang="en-US" sz="2800" dirty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p</a:t>
            </a:r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revious lesson, we covered the first 3 items on the checklist...documentation of Birth/Marriage/Death.</a:t>
            </a:r>
            <a:endParaRPr lang="en-US" sz="2800" dirty="0" smtClean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lvl="0"/>
            <a:endParaRPr lang="en-US" dirty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026"/>
          <a:stretch/>
        </p:blipFill>
        <p:spPr>
          <a:xfrm>
            <a:off x="506681" y="3028950"/>
            <a:ext cx="8077200" cy="175482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758440" y="3257550"/>
            <a:ext cx="2194560" cy="1371600"/>
          </a:xfrm>
          <a:prstGeom prst="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80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F</a:t>
            </a:r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amily History Checklist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81000" y="1200151"/>
            <a:ext cx="8534400" cy="3394472"/>
          </a:xfrm>
        </p:spPr>
        <p:txBody>
          <a:bodyPr>
            <a:noAutofit/>
          </a:bodyPr>
          <a:lstStyle/>
          <a:p>
            <a:pPr lvl="0"/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Next, we will be covering the next3 items on the checklist...Merge Duplicates, Edit Information, Establish Relationships.</a:t>
            </a:r>
            <a:endParaRPr lang="en-US" sz="2800" dirty="0" smtClean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lvl="0"/>
            <a:endParaRPr lang="en-US" dirty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026"/>
          <a:stretch/>
        </p:blipFill>
        <p:spPr>
          <a:xfrm>
            <a:off x="506681" y="3028950"/>
            <a:ext cx="8077200" cy="175482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953000" y="3261261"/>
            <a:ext cx="2194560" cy="1371600"/>
          </a:xfrm>
          <a:prstGeom prst="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89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Merging Duplicates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 rotWithShape="1">
          <a:blip r:embed="rId6"/>
          <a:srcRect l="5000" t="8869" r="5970" b="36444"/>
          <a:stretch/>
        </p:blipFill>
        <p:spPr>
          <a:xfrm>
            <a:off x="152400" y="1733550"/>
            <a:ext cx="8839200" cy="296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45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Merging Duplicates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200150"/>
            <a:ext cx="8458200" cy="3581399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It is not uncommon for multiple records to be created for the same person.</a:t>
            </a:r>
          </a:p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Temple Ordinances can often be done many times for an ancestor because multiple records exist.</a:t>
            </a:r>
          </a:p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Merging duplicate records is an important step to take before printing a Family Ordinance Request (FOR). </a:t>
            </a:r>
            <a:endParaRPr lang="en-US" dirty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12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Merging Duplicates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200150"/>
            <a:ext cx="8458200" cy="3581399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It is not uncommon for multiple records to be created for the same person.</a:t>
            </a:r>
          </a:p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Temple Ordinances can often be done many times for an ancestor because multiple records exist.</a:t>
            </a:r>
          </a:p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Merging duplicate records is an important step to take before printing a Family Ordinance Request (FOR). </a:t>
            </a:r>
            <a:endParaRPr lang="en-US" dirty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01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Merging Duplicates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200150"/>
            <a:ext cx="4724400" cy="3581399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Merging duplicates can be difficult when forced to guess if information is correct. Completing the documentation portion first will greatly simplify this process.</a:t>
            </a:r>
            <a:endParaRPr lang="en-US" dirty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4" t="8149" r="6364" b="9001"/>
          <a:stretch/>
        </p:blipFill>
        <p:spPr>
          <a:xfrm>
            <a:off x="5257800" y="1504950"/>
            <a:ext cx="3671386" cy="2800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783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Merging Duplicates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200150"/>
            <a:ext cx="4114800" cy="3788410"/>
          </a:xfrm>
        </p:spPr>
        <p:txBody>
          <a:bodyPr>
            <a:noAutofit/>
          </a:bodyPr>
          <a:lstStyle/>
          <a:p>
            <a:pPr lvl="0"/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By searching for possible duplicates, you may find another record of the same ancestor that has additional information or ordinance work already completed.</a:t>
            </a:r>
            <a:endParaRPr lang="en-US" sz="2800" dirty="0" smtClean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marL="457200" lvl="1" indent="0">
              <a:buNone/>
            </a:pPr>
            <a:r>
              <a:rPr lang="en-US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7" t="27735" r="46812" b="16355"/>
          <a:stretch/>
        </p:blipFill>
        <p:spPr bwMode="auto">
          <a:xfrm>
            <a:off x="4648200" y="1111208"/>
            <a:ext cx="4174545" cy="3941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250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Merging Duplicates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04800" y="971550"/>
            <a:ext cx="4267200" cy="4017010"/>
          </a:xfrm>
        </p:spPr>
        <p:txBody>
          <a:bodyPr>
            <a:noAutofit/>
          </a:bodyPr>
          <a:lstStyle/>
          <a:p>
            <a:pPr lvl="0"/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Merging records will combine the two records into one, bringing over what information you want to keep.</a:t>
            </a:r>
          </a:p>
          <a:p>
            <a:pPr lvl="0"/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All Family Tree connections will be maintained.</a:t>
            </a:r>
          </a:p>
          <a:p>
            <a:pPr lvl="0"/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A duplicate Temple trip has just been eliminated.</a:t>
            </a:r>
            <a:endParaRPr lang="en-US" sz="2800" dirty="0" smtClean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marL="457200" lvl="1" indent="0">
              <a:buNone/>
            </a:pPr>
            <a:r>
              <a:rPr lang="en-US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7" t="27735" r="46812" b="16355"/>
          <a:stretch/>
        </p:blipFill>
        <p:spPr bwMode="auto">
          <a:xfrm>
            <a:off x="4648200" y="1111208"/>
            <a:ext cx="4174545" cy="3941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8077200" y="3261260"/>
            <a:ext cx="745545" cy="1672689"/>
          </a:xfrm>
          <a:prstGeom prst="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Left Arrow 1"/>
          <p:cNvSpPr/>
          <p:nvPr/>
        </p:nvSpPr>
        <p:spPr>
          <a:xfrm>
            <a:off x="6858000" y="4021404"/>
            <a:ext cx="1143000" cy="2267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11077" y="3333750"/>
            <a:ext cx="745545" cy="1672689"/>
          </a:xfrm>
          <a:prstGeom prst="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86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Merging Duplicates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200150"/>
            <a:ext cx="3429000" cy="3788410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Here is how to search for and merge duplicate records:</a:t>
            </a:r>
          </a:p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In </a:t>
            </a:r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Tree View, click on your ancestor.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 rotWithShape="1">
          <a:blip r:embed="rId6"/>
          <a:srcRect l="32740" t="34393" r="20635"/>
          <a:stretch/>
        </p:blipFill>
        <p:spPr>
          <a:xfrm>
            <a:off x="4038599" y="1123950"/>
            <a:ext cx="4760235" cy="3867150"/>
          </a:xfrm>
          <a:prstGeom prst="rect">
            <a:avLst/>
          </a:prstGeom>
        </p:spPr>
      </p:pic>
      <p:pic>
        <p:nvPicPr>
          <p:cNvPr id="8" name="Picture 4" descr="https://encrypted-tbn1.gstatic.com/images?q=tbn:ANd9GcTXV_XU-LP8DVfyTZwVdplUWB_W5HWjIXSE1XfsswA2wEsQligsj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26" r="100000">
                        <a14:foregroundMark x1="12963" y1="12821" x2="88426" y2="89744"/>
                        <a14:foregroundMark x1="42130" y1="82906" x2="41204" y2="24786"/>
                        <a14:foregroundMark x1="18981" y1="32479" x2="82407" y2="474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361" y="3181350"/>
            <a:ext cx="593860" cy="64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989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Merging Duplicates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200150"/>
            <a:ext cx="2590800" cy="3788410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Click on Person view.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6"/>
          <a:srcRect l="53650" t="25154" r="8194" b="31971"/>
          <a:stretch/>
        </p:blipFill>
        <p:spPr>
          <a:xfrm>
            <a:off x="4230806" y="1364776"/>
            <a:ext cx="4558352" cy="3138985"/>
          </a:xfrm>
          <a:prstGeom prst="rect">
            <a:avLst/>
          </a:prstGeom>
        </p:spPr>
      </p:pic>
      <p:pic>
        <p:nvPicPr>
          <p:cNvPr id="3076" name="Picture 4" descr="https://encrypted-tbn1.gstatic.com/images?q=tbn:ANd9GcTXV_XU-LP8DVfyTZwVdplUWB_W5HWjIXSE1XfsswA2wEsQligsj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26" r="100000">
                        <a14:foregroundMark x1="12963" y1="12821" x2="88426" y2="89744"/>
                        <a14:foregroundMark x1="42130" y1="82906" x2="41204" y2="24786"/>
                        <a14:foregroundMark x1="18981" y1="32479" x2="82407" y2="474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380" y="4182086"/>
            <a:ext cx="593860" cy="64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62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4"/>
          <a:srcRect t="7914" b="29436"/>
          <a:stretch/>
        </p:blipFill>
        <p:spPr>
          <a:xfrm>
            <a:off x="196186" y="2183642"/>
            <a:ext cx="8795414" cy="2959858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Merging Duplicates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200150"/>
            <a:ext cx="6172200" cy="3788410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Click on the Details view.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3076" name="Picture 4" descr="https://encrypted-tbn1.gstatic.com/images?q=tbn:ANd9GcTXV_XU-LP8DVfyTZwVdplUWB_W5HWjIXSE1XfsswA2wEsQligsj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26" r="100000">
                        <a14:foregroundMark x1="12963" y1="12821" x2="88426" y2="89744"/>
                        <a14:foregroundMark x1="42130" y1="82906" x2="41204" y2="24786"/>
                        <a14:foregroundMark x1="18981" y1="32479" x2="82407" y2="474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930" y="3824699"/>
            <a:ext cx="593860" cy="64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96200" y="2343150"/>
            <a:ext cx="762000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700" dirty="0" smtClean="0"/>
              <a:t> 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165096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Merging Duplicates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200150"/>
            <a:ext cx="7620000" cy="3788410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Under Tools, click on Possible Duplicates.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6"/>
          <a:srcRect t="19711" b="15487"/>
          <a:stretch/>
        </p:blipFill>
        <p:spPr>
          <a:xfrm>
            <a:off x="152400" y="1809751"/>
            <a:ext cx="8839200" cy="3171682"/>
          </a:xfrm>
          <a:prstGeom prst="rect">
            <a:avLst/>
          </a:prstGeom>
        </p:spPr>
      </p:pic>
      <p:pic>
        <p:nvPicPr>
          <p:cNvPr id="3076" name="Picture 4" descr="https://encrypted-tbn1.gstatic.com/images?q=tbn:ANd9GcTXV_XU-LP8DVfyTZwVdplUWB_W5HWjIXSE1XfsswA2wEsQligsj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26" r="100000">
                        <a14:foregroundMark x1="12963" y1="12821" x2="88426" y2="89744"/>
                        <a14:foregroundMark x1="42130" y1="82906" x2="41204" y2="24786"/>
                        <a14:foregroundMark x1="18981" y1="32479" x2="82407" y2="474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567" y="3982089"/>
            <a:ext cx="593860" cy="64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62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Merging Duplicates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200150"/>
            <a:ext cx="7620000" cy="3788410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All possible duplicates will be shown with your original record listed on top.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 rotWithShape="1">
          <a:blip r:embed="rId6"/>
          <a:srcRect t="21562" b="15055"/>
          <a:stretch/>
        </p:blipFill>
        <p:spPr>
          <a:xfrm>
            <a:off x="228600" y="2372151"/>
            <a:ext cx="8686800" cy="271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29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Merging Duplicates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110319" y="1047750"/>
            <a:ext cx="8957481" cy="3940810"/>
          </a:xfrm>
        </p:spPr>
        <p:txBody>
          <a:bodyPr>
            <a:noAutofit/>
          </a:bodyPr>
          <a:lstStyle/>
          <a:p>
            <a:pPr lvl="0"/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If you can tell that someone on the list is not a match, click on “Not a Match”. This will prevent the name from showing up again and from mistakenly being merged with your ancestor.</a:t>
            </a:r>
          </a:p>
          <a:p>
            <a:pPr marL="457200" lvl="1" indent="0">
              <a:buNone/>
            </a:pPr>
            <a:r>
              <a:rPr lang="en-US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6"/>
          <a:srcRect t="21562" b="15055"/>
          <a:stretch/>
        </p:blipFill>
        <p:spPr>
          <a:xfrm>
            <a:off x="228600" y="2372151"/>
            <a:ext cx="8686800" cy="27141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620000" y="4781550"/>
            <a:ext cx="990600" cy="228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22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Merging Duplicates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76200" y="1070831"/>
            <a:ext cx="8957481" cy="3940810"/>
          </a:xfrm>
        </p:spPr>
        <p:txBody>
          <a:bodyPr>
            <a:noAutofit/>
          </a:bodyPr>
          <a:lstStyle/>
          <a:p>
            <a:pPr lvl="0"/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To review a possible match in more detail, click on the “Review Merge” Button next to the corresponding name.</a:t>
            </a:r>
          </a:p>
          <a:p>
            <a:pPr marL="457200" lvl="1" indent="0">
              <a:buNone/>
            </a:pPr>
            <a:r>
              <a:rPr lang="en-US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6"/>
          <a:srcRect t="21562" b="15055"/>
          <a:stretch/>
        </p:blipFill>
        <p:spPr>
          <a:xfrm>
            <a:off x="228600" y="2372151"/>
            <a:ext cx="8686800" cy="2714199"/>
          </a:xfrm>
          <a:prstGeom prst="rect">
            <a:avLst/>
          </a:prstGeom>
        </p:spPr>
      </p:pic>
      <p:pic>
        <p:nvPicPr>
          <p:cNvPr id="3076" name="Picture 4" descr="https://encrypted-tbn1.gstatic.com/images?q=tbn:ANd9GcTXV_XU-LP8DVfyTZwVdplUWB_W5HWjIXSE1XfsswA2wEsQligsj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26" r="100000">
                        <a14:foregroundMark x1="12963" y1="12821" x2="88426" y2="89744"/>
                        <a14:foregroundMark x1="42130" y1="82906" x2="41204" y2="24786"/>
                        <a14:foregroundMark x1="18981" y1="32479" x2="82407" y2="474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888" y="4759082"/>
            <a:ext cx="296930" cy="32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51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Merging Duplicates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76201" y="1070831"/>
            <a:ext cx="3352800" cy="3940810"/>
          </a:xfrm>
        </p:spPr>
        <p:txBody>
          <a:bodyPr>
            <a:noAutofit/>
          </a:bodyPr>
          <a:lstStyle/>
          <a:p>
            <a:pPr lvl="0"/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On the Merge Screen you will see your original record on the left, and the possible duplicate on the right.</a:t>
            </a:r>
          </a:p>
          <a:p>
            <a:pPr lvl="0"/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Review all data carefully.</a:t>
            </a:r>
            <a:endParaRPr lang="en-US" dirty="0" smtClean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 rotWithShape="1">
          <a:blip r:embed="rId6"/>
          <a:srcRect l="5129" t="8262" r="7703"/>
          <a:stretch/>
        </p:blipFill>
        <p:spPr>
          <a:xfrm>
            <a:off x="3429000" y="1200150"/>
            <a:ext cx="55626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02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Merging Duplicates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76201" y="1070831"/>
            <a:ext cx="3352800" cy="3940810"/>
          </a:xfrm>
        </p:spPr>
        <p:txBody>
          <a:bodyPr>
            <a:noAutofit/>
          </a:bodyPr>
          <a:lstStyle/>
          <a:p>
            <a:pPr lvl="0"/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If you decide they are indeed a match, you can select what information to add to your original if it has some data that yours does not. Click on add/replace or reject for each element.</a:t>
            </a:r>
            <a:endParaRPr lang="en-US" dirty="0" smtClean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6"/>
          <a:srcRect l="5129" t="8262" r="7703"/>
          <a:stretch/>
        </p:blipFill>
        <p:spPr>
          <a:xfrm>
            <a:off x="3429000" y="1200150"/>
            <a:ext cx="5562600" cy="3581400"/>
          </a:xfrm>
          <a:prstGeom prst="rect">
            <a:avLst/>
          </a:prstGeom>
        </p:spPr>
      </p:pic>
      <p:pic>
        <p:nvPicPr>
          <p:cNvPr id="3076" name="Picture 4" descr="https://encrypted-tbn1.gstatic.com/images?q=tbn:ANd9GcTXV_XU-LP8DVfyTZwVdplUWB_W5HWjIXSE1XfsswA2wEsQligsj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26" r="100000">
                        <a14:foregroundMark x1="12963" y1="12821" x2="88426" y2="89744"/>
                        <a14:foregroundMark x1="42130" y1="82906" x2="41204" y2="24786"/>
                        <a14:foregroundMark x1="18981" y1="32479" x2="82407" y2="474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324350"/>
            <a:ext cx="296930" cy="32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93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Merging Duplicates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76201" y="1070831"/>
            <a:ext cx="3352800" cy="3940810"/>
          </a:xfrm>
        </p:spPr>
        <p:txBody>
          <a:bodyPr>
            <a:noAutofit/>
          </a:bodyPr>
          <a:lstStyle/>
          <a:p>
            <a:pPr lvl="0"/>
            <a:r>
              <a:rPr lang="en-US" sz="2800" dirty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Important: When you are done, the person and the </a:t>
            </a:r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info. </a:t>
            </a:r>
            <a:r>
              <a:rPr lang="en-US" sz="2800" dirty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on the left will be kept in Family Tree. The </a:t>
            </a:r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info. on </a:t>
            </a:r>
            <a:r>
              <a:rPr lang="en-US" sz="2800" dirty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the right will be deleted. </a:t>
            </a:r>
            <a:endParaRPr lang="en-US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3076" name="Picture 4" descr="https://encrypted-tbn1.gstatic.com/images?q=tbn:ANd9GcTXV_XU-LP8DVfyTZwVdplUWB_W5HWjIXSE1XfsswA2wEsQligsj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926" r="100000">
                        <a14:foregroundMark x1="12963" y1="12821" x2="88426" y2="89744"/>
                        <a14:foregroundMark x1="42130" y1="82906" x2="41204" y2="24786"/>
                        <a14:foregroundMark x1="18981" y1="32479" x2="82407" y2="474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2478676"/>
            <a:ext cx="296930" cy="32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8"/>
          <a:srcRect l="5129" t="8262" r="7703"/>
          <a:stretch/>
        </p:blipFill>
        <p:spPr>
          <a:xfrm>
            <a:off x="3429000" y="1200150"/>
            <a:ext cx="55626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1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Merging Duplicates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76200" y="1070831"/>
            <a:ext cx="8991599" cy="394081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When finished, click on “Continue Merge”. </a:t>
            </a:r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Merges </a:t>
            </a:r>
            <a:r>
              <a:rPr lang="en-US" sz="2800" dirty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can </a:t>
            </a:r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always be </a:t>
            </a:r>
            <a:r>
              <a:rPr lang="en-US" sz="2800" dirty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undone</a:t>
            </a:r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. </a:t>
            </a:r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Type a reason for the merge, then you are done.</a:t>
            </a:r>
            <a:endParaRPr lang="en-US" sz="2800" dirty="0">
              <a:latin typeface="Perpetua" panose="02020502060401020303" pitchFamily="18" charset="0"/>
            </a:endParaRPr>
          </a:p>
          <a:p>
            <a:pPr lvl="0"/>
            <a:endParaRPr lang="en-US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6"/>
          <a:srcRect t="27433" b="2759"/>
          <a:stretch/>
        </p:blipFill>
        <p:spPr>
          <a:xfrm>
            <a:off x="1219200" y="2048585"/>
            <a:ext cx="6705600" cy="2961565"/>
          </a:xfrm>
          <a:prstGeom prst="rect">
            <a:avLst/>
          </a:prstGeom>
        </p:spPr>
      </p:pic>
      <p:pic>
        <p:nvPicPr>
          <p:cNvPr id="3076" name="Picture 4" descr="https://encrypted-tbn1.gstatic.com/images?q=tbn:ANd9GcTXV_XU-LP8DVfyTZwVdplUWB_W5HWjIXSE1XfsswA2wEsQligsj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26" r="100000">
                        <a14:foregroundMark x1="12963" y1="12821" x2="88426" y2="89744"/>
                        <a14:foregroundMark x1="42130" y1="82906" x2="41204" y2="24786"/>
                        <a14:foregroundMark x1="18981" y1="32479" x2="82407" y2="474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735" y="4784196"/>
            <a:ext cx="296930" cy="32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21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Editing Vital &amp; Other Information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04800" y="1352549"/>
            <a:ext cx="8610600" cy="3242073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Now that you have found and attached documentation and merged possible duplicate records, we want to make sure that the Vital and Other information sections are filled-in and contain accurate information.</a:t>
            </a:r>
            <a:endParaRPr lang="en-US" dirty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19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Editing Vital &amp; Other Information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04800" y="1200150"/>
            <a:ext cx="3505200" cy="3943349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Vital and Other information is editable. </a:t>
            </a:r>
          </a:p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Make sure this information is correct. </a:t>
            </a:r>
          </a:p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Here is how:</a:t>
            </a:r>
            <a:endParaRPr lang="en-US" dirty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38"/>
          <a:stretch/>
        </p:blipFill>
        <p:spPr bwMode="auto">
          <a:xfrm>
            <a:off x="3968639" y="1095376"/>
            <a:ext cx="4923175" cy="401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4419601" y="1428751"/>
            <a:ext cx="2743200" cy="2438399"/>
          </a:xfrm>
          <a:prstGeom prst="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419600" y="3943349"/>
            <a:ext cx="2743200" cy="1097280"/>
          </a:xfrm>
          <a:prstGeom prst="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97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Editing Vital &amp; Other Information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04800" y="1200151"/>
            <a:ext cx="8610600" cy="3394472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On Tree view, click on your ancestor then person view.</a:t>
            </a:r>
            <a:endParaRPr lang="en-US" dirty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73" t="31157" r="10692" b="28035"/>
          <a:stretch/>
        </p:blipFill>
        <p:spPr bwMode="auto">
          <a:xfrm>
            <a:off x="914400" y="1885950"/>
            <a:ext cx="7511955" cy="298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https://encrypted-tbn1.gstatic.com/images?q=tbn:ANd9GcTXV_XU-LP8DVfyTZwVdplUWB_W5HWjIXSE1XfsswA2wEsQligsj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26" r="100000">
                        <a14:foregroundMark x1="12963" y1="12821" x2="88426" y2="89744"/>
                        <a14:foregroundMark x1="42130" y1="82906" x2="41204" y2="24786"/>
                        <a14:foregroundMark x1="18981" y1="32479" x2="82407" y2="474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705350"/>
            <a:ext cx="296930" cy="32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encrypted-tbn1.gstatic.com/images?q=tbn:ANd9GcTXV_XU-LP8DVfyTZwVdplUWB_W5HWjIXSE1XfsswA2wEsQligsj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26" r="100000">
                        <a14:foregroundMark x1="12963" y1="12821" x2="88426" y2="89744"/>
                        <a14:foregroundMark x1="42130" y1="82906" x2="41204" y2="24786"/>
                        <a14:foregroundMark x1="18981" y1="32479" x2="82407" y2="474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380138"/>
            <a:ext cx="296930" cy="32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27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Edit Other Information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04800" y="1200151"/>
            <a:ext cx="8610600" cy="3394472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Scroll to “Other Information”.</a:t>
            </a:r>
            <a:endParaRPr lang="en-US" dirty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7" name="Picture 4" descr="https://encrypted-tbn1.gstatic.com/images?q=tbn:ANd9GcTXV_XU-LP8DVfyTZwVdplUWB_W5HWjIXSE1XfsswA2wEsQligsj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926" r="100000">
                        <a14:foregroundMark x1="12963" y1="12821" x2="88426" y2="89744"/>
                        <a14:foregroundMark x1="42130" y1="82906" x2="41204" y2="24786"/>
                        <a14:foregroundMark x1="18981" y1="32479" x2="82407" y2="474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705350"/>
            <a:ext cx="296930" cy="32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encrypted-tbn1.gstatic.com/images?q=tbn:ANd9GcTXV_XU-LP8DVfyTZwVdplUWB_W5HWjIXSE1XfsswA2wEsQligsj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926" r="100000">
                        <a14:foregroundMark x1="12963" y1="12821" x2="88426" y2="89744"/>
                        <a14:foregroundMark x1="42130" y1="82906" x2="41204" y2="24786"/>
                        <a14:foregroundMark x1="18981" y1="32479" x2="82407" y2="474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380138"/>
            <a:ext cx="296930" cy="32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1" t="8000" r="5379" b="28447"/>
          <a:stretch/>
        </p:blipFill>
        <p:spPr bwMode="auto">
          <a:xfrm>
            <a:off x="304800" y="1733551"/>
            <a:ext cx="847923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642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Edit Other Information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04800" y="1200150"/>
            <a:ext cx="4495800" cy="3826873"/>
          </a:xfrm>
        </p:spPr>
        <p:txBody>
          <a:bodyPr>
            <a:noAutofit/>
          </a:bodyPr>
          <a:lstStyle/>
          <a:p>
            <a:pPr lvl="0"/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Compare Vital Info. to documentation to make sure they match. </a:t>
            </a:r>
          </a:p>
          <a:p>
            <a:pPr lvl="0"/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Exceptions should be mentioned under notes.</a:t>
            </a:r>
          </a:p>
          <a:p>
            <a:pPr lvl="0"/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Delete incorrect entries under “Other Information”. </a:t>
            </a:r>
            <a:endParaRPr lang="en-US" sz="2800" dirty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marL="457200" lvl="1" indent="0">
              <a:buNone/>
            </a:pPr>
            <a:r>
              <a:rPr lang="en-US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7" name="Picture 4" descr="https://encrypted-tbn1.gstatic.com/images?q=tbn:ANd9GcTXV_XU-LP8DVfyTZwVdplUWB_W5HWjIXSE1XfsswA2wEsQligsj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926" r="100000">
                        <a14:foregroundMark x1="12963" y1="12821" x2="88426" y2="89744"/>
                        <a14:foregroundMark x1="42130" y1="82906" x2="41204" y2="24786"/>
                        <a14:foregroundMark x1="18981" y1="32479" x2="82407" y2="474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705350"/>
            <a:ext cx="296930" cy="32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9" t="8912" r="32088"/>
          <a:stretch/>
        </p:blipFill>
        <p:spPr bwMode="auto">
          <a:xfrm>
            <a:off x="4924301" y="1723866"/>
            <a:ext cx="4143499" cy="3419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Bent-Up Arrow 1"/>
          <p:cNvSpPr/>
          <p:nvPr/>
        </p:nvSpPr>
        <p:spPr>
          <a:xfrm rot="16200000">
            <a:off x="6221668" y="2112582"/>
            <a:ext cx="1592330" cy="1596265"/>
          </a:xfrm>
          <a:prstGeom prst="bentUpArrow">
            <a:avLst>
              <a:gd name="adj1" fmla="val 10488"/>
              <a:gd name="adj2" fmla="val 12265"/>
              <a:gd name="adj3" fmla="val 15602"/>
            </a:avLst>
          </a:prstGeom>
          <a:solidFill>
            <a:schemeClr val="accent2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Bent-Up Arrow 2"/>
          <p:cNvSpPr/>
          <p:nvPr/>
        </p:nvSpPr>
        <p:spPr>
          <a:xfrm rot="5400000" flipV="1">
            <a:off x="6335969" y="3221418"/>
            <a:ext cx="1371600" cy="1596264"/>
          </a:xfrm>
          <a:prstGeom prst="bentUpArrow">
            <a:avLst>
              <a:gd name="adj1" fmla="val 12274"/>
              <a:gd name="adj2" fmla="val 13059"/>
              <a:gd name="adj3" fmla="val 19030"/>
            </a:avLst>
          </a:prstGeom>
          <a:solidFill>
            <a:schemeClr val="accent2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15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Establish Relationships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200151"/>
            <a:ext cx="8458200" cy="3394472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With documentation added to your ancestor and vital information filled-in and correct. Search for parents of your ancestor. </a:t>
            </a:r>
          </a:p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Documentation may </a:t>
            </a:r>
          </a:p>
          <a:p>
            <a:pPr marL="0" lvl="0" indent="0">
              <a:buNone/>
            </a:pPr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    provide you needed </a:t>
            </a:r>
          </a:p>
          <a:p>
            <a:pPr marL="0" lvl="0" indent="0">
              <a:buNone/>
            </a:pPr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    clues to find them.</a:t>
            </a:r>
            <a:endParaRPr lang="en-US" dirty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98" t="46419" r="26748" b="17579"/>
          <a:stretch/>
        </p:blipFill>
        <p:spPr bwMode="auto">
          <a:xfrm>
            <a:off x="4572000" y="2343150"/>
            <a:ext cx="3871356" cy="26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94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Establish Relationships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200150"/>
            <a:ext cx="8596138" cy="4038599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To add a parent, go to </a:t>
            </a:r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 </a:t>
            </a:r>
            <a:r>
              <a:rPr lang="en-US" dirty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Tree View, </a:t>
            </a:r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and click </a:t>
            </a:r>
            <a:r>
              <a:rPr lang="en-US" dirty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on your ancestor</a:t>
            </a:r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.</a:t>
            </a:r>
          </a:p>
          <a:p>
            <a:pPr lvl="0"/>
            <a:r>
              <a:rPr lang="en-US" dirty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Click on </a:t>
            </a:r>
            <a:endParaRPr lang="en-US" dirty="0" smtClean="0">
              <a:solidFill>
                <a:schemeClr val="bg1"/>
              </a:solidFill>
              <a:latin typeface="Perpetua" panose="02020502060401020303" pitchFamily="18" charset="0"/>
              <a:cs typeface="Adobe Arabic" pitchFamily="18" charset="-78"/>
            </a:endParaRPr>
          </a:p>
          <a:p>
            <a:pPr marL="0" lvl="0" indent="0">
              <a:buNone/>
            </a:pPr>
            <a:r>
              <a:rPr lang="en-US" dirty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   Person </a:t>
            </a:r>
            <a:r>
              <a:rPr lang="en-US" dirty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view.</a:t>
            </a:r>
          </a:p>
          <a:p>
            <a:endParaRPr lang="en-US" dirty="0">
              <a:solidFill>
                <a:schemeClr val="bg1"/>
              </a:solidFill>
              <a:latin typeface="Perpetua" panose="02020502060401020303" pitchFamily="18" charset="0"/>
              <a:cs typeface="Adobe Arabic" pitchFamily="18" charset="-78"/>
            </a:endParaRPr>
          </a:p>
          <a:p>
            <a:pPr lvl="0"/>
            <a:endParaRPr lang="en-US" sz="3200" dirty="0" smtClean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31" t="45543" r="9228" b="17715"/>
          <a:stretch/>
        </p:blipFill>
        <p:spPr bwMode="auto">
          <a:xfrm>
            <a:off x="2971800" y="2190750"/>
            <a:ext cx="6081538" cy="2687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https://encrypted-tbn1.gstatic.com/images?q=tbn:ANd9GcTXV_XU-LP8DVfyTZwVdplUWB_W5HWjIXSE1XfsswA2wEsQligsj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26" r="100000">
                        <a14:foregroundMark x1="12963" y1="12821" x2="88426" y2="89744"/>
                        <a14:foregroundMark x1="42130" y1="82906" x2="41204" y2="24786"/>
                        <a14:foregroundMark x1="18981" y1="32479" x2="82407" y2="474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476750"/>
            <a:ext cx="296930" cy="32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82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Establish Relationships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200150"/>
            <a:ext cx="8534400" cy="4038599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Scroll down to “Family Members” and click on “Add Parent”.</a:t>
            </a:r>
            <a:endParaRPr lang="en-US" dirty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t="19481" r="35746" b="38105"/>
          <a:stretch/>
        </p:blipFill>
        <p:spPr bwMode="auto">
          <a:xfrm>
            <a:off x="2590800" y="2032660"/>
            <a:ext cx="6400800" cy="3102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https://encrypted-tbn1.gstatic.com/images?q=tbn:ANd9GcTXV_XU-LP8DVfyTZwVdplUWB_W5HWjIXSE1XfsswA2wEsQligsj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26" r="100000">
                        <a14:foregroundMark x1="12963" y1="12821" x2="88426" y2="89744"/>
                        <a14:foregroundMark x1="42130" y1="82906" x2="41204" y2="24786"/>
                        <a14:foregroundMark x1="18981" y1="32479" x2="82407" y2="474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876550"/>
            <a:ext cx="296930" cy="32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302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Establish Relationships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200150"/>
            <a:ext cx="4876800" cy="4038599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You have 3 Options: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Add Person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Find Person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Find By ID Number</a:t>
            </a:r>
            <a:endParaRPr lang="en-US" dirty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2" t="25351" r="46533"/>
          <a:stretch/>
        </p:blipFill>
        <p:spPr bwMode="auto">
          <a:xfrm>
            <a:off x="5105400" y="971550"/>
            <a:ext cx="385643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995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Establish Relationships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200150"/>
            <a:ext cx="4876800" cy="4038599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Find Person: allows you to enter search parameters, names and dates and look for existing records (People already entered into FamilySearch).</a:t>
            </a:r>
            <a:r>
              <a:rPr lang="en-US" sz="3200" dirty="0" smtClean="0">
                <a:latin typeface="Perpetua" panose="02020502060401020303" pitchFamily="18" charset="0"/>
              </a:rPr>
              <a:t>   </a:t>
            </a:r>
            <a:endParaRPr lang="en-US" sz="3200" dirty="0" smtClean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2" t="25351" r="46533"/>
          <a:stretch/>
        </p:blipFill>
        <p:spPr bwMode="auto">
          <a:xfrm>
            <a:off x="5105400" y="971550"/>
            <a:ext cx="385643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123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Establish Relationships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199" y="1200150"/>
            <a:ext cx="8542317" cy="4038599"/>
          </a:xfrm>
        </p:spPr>
        <p:txBody>
          <a:bodyPr>
            <a:noAutofit/>
          </a:bodyPr>
          <a:lstStyle/>
          <a:p>
            <a:pPr lvl="0"/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Find By ID Number: allows you to enter an already known Person ID Number for your ancestor’s parent. This only applies if you have searched for and found this number in </a:t>
            </a:r>
          </a:p>
          <a:p>
            <a:pPr marL="0" lvl="0" indent="0">
              <a:buNone/>
            </a:pPr>
            <a:r>
              <a:rPr lang="en-US" sz="2800" dirty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   </a:t>
            </a:r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the past.</a:t>
            </a:r>
          </a:p>
          <a:p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Perhaps you compared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    3 and settled on one 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    you think is best.</a:t>
            </a:r>
            <a:endParaRPr lang="en-US" sz="2800" dirty="0" smtClean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4" t="25221" r="39682" b="42406"/>
          <a:stretch/>
        </p:blipFill>
        <p:spPr bwMode="auto">
          <a:xfrm>
            <a:off x="4053840" y="2876550"/>
            <a:ext cx="4937760" cy="194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834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Establish Relationships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200150"/>
            <a:ext cx="4876800" cy="4038599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Add Person: If no FamilySearch record exists for your ancestor’s parent, you may have to create it. </a:t>
            </a:r>
          </a:p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This is done by filling out the Add Person tab.</a:t>
            </a:r>
            <a:endParaRPr lang="en-US" sz="3200" dirty="0" smtClean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r>
              <a:rPr lang="en-US" sz="3200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7" t="24531" r="45103" b="-1971"/>
          <a:stretch/>
        </p:blipFill>
        <p:spPr bwMode="auto">
          <a:xfrm>
            <a:off x="5410200" y="1414894"/>
            <a:ext cx="3598224" cy="3823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967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Hands-On!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200151"/>
            <a:ext cx="8458200" cy="3394472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Login to familysearch.org.</a:t>
            </a:r>
          </a:p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Go to an </a:t>
            </a:r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ancestor. Click on Possible Duplicates and look at some records side-by-side to compare.</a:t>
            </a:r>
          </a:p>
          <a:p>
            <a:pPr lvl="0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Look at “Other information”, See any errors?</a:t>
            </a:r>
            <a:endParaRPr lang="en-US" dirty="0" smtClean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lvl="0"/>
            <a:endParaRPr lang="en-US" dirty="0" smtClean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38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85725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Perpetua" panose="02020502060401020303" pitchFamily="18" charset="0"/>
                <a:cs typeface="Adobe Arabic" pitchFamily="18" charset="-78"/>
              </a:rPr>
              <a:t>Homework: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200150"/>
            <a:ext cx="8458200" cy="3581399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Keep searching for documentation for your ancestors and attaching them to their records.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If you have any that have all three sources of vital documentation, look for </a:t>
            </a:r>
          </a:p>
          <a:p>
            <a:pPr marL="0" lvl="0" indent="0">
              <a:buNone/>
            </a:pPr>
            <a:r>
              <a:rPr lang="en-US" sz="2800" dirty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     possible duplicates.</a:t>
            </a:r>
          </a:p>
          <a:p>
            <a:pPr marL="0" lvl="0" indent="0">
              <a:buNone/>
            </a:pPr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Next Class: Printing Family </a:t>
            </a:r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O</a:t>
            </a:r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rdinance </a:t>
            </a:r>
          </a:p>
          <a:p>
            <a:pPr marL="0" lvl="0" indent="0">
              <a:buNone/>
            </a:pPr>
            <a:r>
              <a:rPr lang="en-US" sz="2800" dirty="0" smtClean="0">
                <a:solidFill>
                  <a:schemeClr val="bg1"/>
                </a:solidFill>
                <a:latin typeface="Perpetua" panose="02020502060401020303" pitchFamily="18" charset="0"/>
                <a:ea typeface="+mj-ea"/>
                <a:cs typeface="Adobe Arabic" pitchFamily="18" charset="-78"/>
              </a:rPr>
              <a:t>Requests. [FORs]</a:t>
            </a:r>
            <a:endParaRPr lang="en-US" sz="2800" dirty="0">
              <a:solidFill>
                <a:schemeClr val="bg1"/>
              </a:solidFill>
              <a:latin typeface="Perpetua" panose="02020502060401020303" pitchFamily="18" charset="0"/>
              <a:ea typeface="+mj-ea"/>
              <a:cs typeface="Adobe Arabic" pitchFamily="18" charset="-78"/>
            </a:endParaRPr>
          </a:p>
          <a:p>
            <a:pPr marL="457200" lvl="1" indent="0">
              <a:buNone/>
            </a:pPr>
            <a:r>
              <a:rPr lang="en-US" dirty="0" smtClean="0">
                <a:latin typeface="Perpetua" panose="02020502060401020303" pitchFamily="18" charset="0"/>
              </a:rPr>
              <a:t>   </a:t>
            </a:r>
          </a:p>
          <a:p>
            <a:pPr marL="457200" lvl="1" indent="0">
              <a:buNone/>
            </a:pPr>
            <a:r>
              <a:rPr lang="en-US" dirty="0" smtClean="0">
                <a:latin typeface="Perpetua" panose="02020502060401020303" pitchFamily="18" charset="0"/>
              </a:rPr>
              <a:t>  </a:t>
            </a:r>
          </a:p>
          <a:p>
            <a:pPr marL="457200" lvl="1" indent="0">
              <a:buNone/>
            </a:pPr>
            <a:endParaRPr lang="en-US" dirty="0">
              <a:latin typeface="Perpetua" panose="02020502060401020303" pitchFamily="18" charset="0"/>
            </a:endParaRPr>
          </a:p>
          <a:p>
            <a:pPr marL="457200" lvl="1" indent="0">
              <a:buNone/>
            </a:pPr>
            <a:endParaRPr lang="en-US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1895"/>
            <a:ext cx="762000" cy="5386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37" y="2832221"/>
            <a:ext cx="3154363" cy="22541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338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19667</TotalTime>
  <Words>1037</Words>
  <Application>Microsoft Office PowerPoint</Application>
  <PresentationFormat>On-screen Show (16:9)</PresentationFormat>
  <Paragraphs>230</Paragraphs>
  <Slides>35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PowerPoint Presentation</vt:lpstr>
      <vt:lpstr>Review Last Week’s Homework</vt:lpstr>
      <vt:lpstr>Family History Checklist</vt:lpstr>
      <vt:lpstr>Family History Checklist</vt:lpstr>
      <vt:lpstr>Merging Duplicates</vt:lpstr>
      <vt:lpstr>Merging Duplicates</vt:lpstr>
      <vt:lpstr>Merging Duplicates</vt:lpstr>
      <vt:lpstr>Merging Duplicates</vt:lpstr>
      <vt:lpstr>Merging Duplicates</vt:lpstr>
      <vt:lpstr>Merging Duplicates</vt:lpstr>
      <vt:lpstr>Merging Duplicates</vt:lpstr>
      <vt:lpstr>Merging Duplicates</vt:lpstr>
      <vt:lpstr>Merging Duplicates</vt:lpstr>
      <vt:lpstr>Merging Duplicates</vt:lpstr>
      <vt:lpstr>Merging Duplicates</vt:lpstr>
      <vt:lpstr>Merging Duplicates</vt:lpstr>
      <vt:lpstr>Merging Duplicates</vt:lpstr>
      <vt:lpstr>Merging Duplicates</vt:lpstr>
      <vt:lpstr>Merging Duplicates</vt:lpstr>
      <vt:lpstr>Merging Duplicates</vt:lpstr>
      <vt:lpstr>Merging Duplicates</vt:lpstr>
      <vt:lpstr>Editing Vital &amp; Other Information</vt:lpstr>
      <vt:lpstr>Editing Vital &amp; Other Information</vt:lpstr>
      <vt:lpstr>Editing Vital &amp; Other Information</vt:lpstr>
      <vt:lpstr>Edit Other Information</vt:lpstr>
      <vt:lpstr>Edit Other Information</vt:lpstr>
      <vt:lpstr>Establish Relationships</vt:lpstr>
      <vt:lpstr>Establish Relationships</vt:lpstr>
      <vt:lpstr>Establish Relationships</vt:lpstr>
      <vt:lpstr>Establish Relationships</vt:lpstr>
      <vt:lpstr>Establish Relationships</vt:lpstr>
      <vt:lpstr>Establish Relationships</vt:lpstr>
      <vt:lpstr>Establish Relationships</vt:lpstr>
      <vt:lpstr>Hands-On!</vt:lpstr>
      <vt:lpstr>Homework: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Sherman</dc:creator>
  <cp:lastModifiedBy>Jon Sherman</cp:lastModifiedBy>
  <cp:revision>156</cp:revision>
  <dcterms:created xsi:type="dcterms:W3CDTF">2013-12-07T23:28:57Z</dcterms:created>
  <dcterms:modified xsi:type="dcterms:W3CDTF">2014-08-23T21:07:32Z</dcterms:modified>
</cp:coreProperties>
</file>