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85" r:id="rId2"/>
    <p:sldId id="360" r:id="rId3"/>
    <p:sldId id="357" r:id="rId4"/>
    <p:sldId id="358" r:id="rId5"/>
    <p:sldId id="359" r:id="rId6"/>
    <p:sldId id="322" r:id="rId7"/>
    <p:sldId id="336" r:id="rId8"/>
    <p:sldId id="335" r:id="rId9"/>
    <p:sldId id="409" r:id="rId10"/>
    <p:sldId id="327" r:id="rId11"/>
    <p:sldId id="361" r:id="rId12"/>
    <p:sldId id="362" r:id="rId13"/>
    <p:sldId id="363" r:id="rId14"/>
    <p:sldId id="385" r:id="rId15"/>
    <p:sldId id="364" r:id="rId16"/>
    <p:sldId id="365" r:id="rId17"/>
    <p:sldId id="366" r:id="rId18"/>
    <p:sldId id="367" r:id="rId19"/>
    <p:sldId id="368" r:id="rId20"/>
    <p:sldId id="410" r:id="rId21"/>
    <p:sldId id="370" r:id="rId22"/>
    <p:sldId id="371" r:id="rId23"/>
    <p:sldId id="372" r:id="rId24"/>
    <p:sldId id="386" r:id="rId25"/>
    <p:sldId id="403" r:id="rId26"/>
    <p:sldId id="381" r:id="rId27"/>
    <p:sldId id="382" r:id="rId28"/>
    <p:sldId id="383" r:id="rId29"/>
    <p:sldId id="402" r:id="rId30"/>
    <p:sldId id="390" r:id="rId31"/>
    <p:sldId id="396" r:id="rId32"/>
    <p:sldId id="397" r:id="rId33"/>
    <p:sldId id="398" r:id="rId34"/>
    <p:sldId id="399" r:id="rId35"/>
    <p:sldId id="400" r:id="rId36"/>
    <p:sldId id="401" r:id="rId37"/>
    <p:sldId id="391" r:id="rId38"/>
    <p:sldId id="392" r:id="rId39"/>
    <p:sldId id="393" r:id="rId40"/>
    <p:sldId id="394" r:id="rId41"/>
    <p:sldId id="407" r:id="rId42"/>
    <p:sldId id="412" r:id="rId43"/>
    <p:sldId id="413" r:id="rId44"/>
    <p:sldId id="416" r:id="rId45"/>
    <p:sldId id="411" r:id="rId46"/>
    <p:sldId id="300" r:id="rId4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4" d="100"/>
          <a:sy n="94" d="100"/>
        </p:scale>
        <p:origin x="-600"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4528045-B20D-4536-BA29-BA672589CA39}" type="datetimeFigureOut">
              <a:rPr lang="en-US" smtClean="0"/>
              <a:t>4/8/2014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6468D99-077B-4B00-A55A-DB536911677A}" type="slidenum">
              <a:rPr lang="en-US" smtClean="0"/>
              <a:t>‹#›</a:t>
            </a:fld>
            <a:endParaRPr lang="en-US"/>
          </a:p>
        </p:txBody>
      </p:sp>
    </p:spTree>
    <p:extLst>
      <p:ext uri="{BB962C8B-B14F-4D97-AF65-F5344CB8AC3E}">
        <p14:creationId xmlns:p14="http://schemas.microsoft.com/office/powerpoint/2010/main" val="775654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C89EC3-88D6-45AA-B6FE-33B5EED9353E}" type="datetimeFigureOut">
              <a:rPr lang="en-US" smtClean="0"/>
              <a:t>4/8/2014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5B273A-B95F-4161-B64D-24D5C9B29570}" type="slidenum">
              <a:rPr lang="en-US" smtClean="0"/>
              <a:t>‹#›</a:t>
            </a:fld>
            <a:endParaRPr lang="en-US"/>
          </a:p>
        </p:txBody>
      </p:sp>
    </p:spTree>
    <p:extLst>
      <p:ext uri="{BB962C8B-B14F-4D97-AF65-F5344CB8AC3E}">
        <p14:creationId xmlns:p14="http://schemas.microsoft.com/office/powerpoint/2010/main" val="3632944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a:t>
            </a:fld>
            <a:endParaRPr lang="en-US"/>
          </a:p>
        </p:txBody>
      </p:sp>
    </p:spTree>
    <p:extLst>
      <p:ext uri="{BB962C8B-B14F-4D97-AF65-F5344CB8AC3E}">
        <p14:creationId xmlns:p14="http://schemas.microsoft.com/office/powerpoint/2010/main" val="376912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a:t>
            </a:fld>
            <a:endParaRPr lang="en-US"/>
          </a:p>
        </p:txBody>
      </p:sp>
    </p:spTree>
    <p:extLst>
      <p:ext uri="{BB962C8B-B14F-4D97-AF65-F5344CB8AC3E}">
        <p14:creationId xmlns:p14="http://schemas.microsoft.com/office/powerpoint/2010/main" val="3164650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4</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5</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6</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7</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8</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9</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10</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11</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12</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13</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5B273A-B95F-4161-B64D-24D5C9B29570}" type="slidenum">
              <a:rPr lang="en-US" smtClean="0"/>
              <a:t>14</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15</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16</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17</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18</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19</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20</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21</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22</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23</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24</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25</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26</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27</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28</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29</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30</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31</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32</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33</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34</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35</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36</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37</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38</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39</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40</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41</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42</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43</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44</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45</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46</a:t>
            </a:fld>
            <a:endParaRPr lang="en-US"/>
          </a:p>
        </p:txBody>
      </p:sp>
    </p:spTree>
    <p:extLst>
      <p:ext uri="{BB962C8B-B14F-4D97-AF65-F5344CB8AC3E}">
        <p14:creationId xmlns:p14="http://schemas.microsoft.com/office/powerpoint/2010/main" val="3164650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2723D9-0FBA-4091-9E3E-6D4BB4C450E0}" type="datetimeFigureOut">
              <a:rPr lang="en-US" smtClean="0"/>
              <a:t>4/8/2014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590012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2723D9-0FBA-4091-9E3E-6D4BB4C450E0}" type="datetimeFigureOut">
              <a:rPr lang="en-US" smtClean="0"/>
              <a:t>4/8/2014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1979065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2723D9-0FBA-4091-9E3E-6D4BB4C450E0}" type="datetimeFigureOut">
              <a:rPr lang="en-US" smtClean="0"/>
              <a:t>4/8/2014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792236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2723D9-0FBA-4091-9E3E-6D4BB4C450E0}" type="datetimeFigureOut">
              <a:rPr lang="en-US" smtClean="0"/>
              <a:t>4/8/2014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396564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2723D9-0FBA-4091-9E3E-6D4BB4C450E0}" type="datetimeFigureOut">
              <a:rPr lang="en-US" smtClean="0"/>
              <a:t>4/8/2014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3406890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2723D9-0FBA-4091-9E3E-6D4BB4C450E0}" type="datetimeFigureOut">
              <a:rPr lang="en-US" smtClean="0"/>
              <a:t>4/8/2014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2263018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2723D9-0FBA-4091-9E3E-6D4BB4C450E0}" type="datetimeFigureOut">
              <a:rPr lang="en-US" smtClean="0"/>
              <a:t>4/8/2014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236230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2723D9-0FBA-4091-9E3E-6D4BB4C450E0}" type="datetimeFigureOut">
              <a:rPr lang="en-US" smtClean="0"/>
              <a:t>4/8/2014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3870018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2723D9-0FBA-4091-9E3E-6D4BB4C450E0}" type="datetimeFigureOut">
              <a:rPr lang="en-US" smtClean="0"/>
              <a:t>4/8/2014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725621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2723D9-0FBA-4091-9E3E-6D4BB4C450E0}" type="datetimeFigureOut">
              <a:rPr lang="en-US" smtClean="0"/>
              <a:t>4/8/2014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2606999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2723D9-0FBA-4091-9E3E-6D4BB4C450E0}" type="datetimeFigureOut">
              <a:rPr lang="en-US" smtClean="0"/>
              <a:t>4/8/2014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1496147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62723D9-0FBA-4091-9E3E-6D4BB4C450E0}" type="datetimeFigureOut">
              <a:rPr lang="en-US" smtClean="0"/>
              <a:t>4/8/2014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CA08E8A-918D-4707-9CDC-04A085468AC3}" type="slidenum">
              <a:rPr lang="en-US" smtClean="0"/>
              <a:t>‹#›</a:t>
            </a:fld>
            <a:endParaRPr lang="en-US"/>
          </a:p>
        </p:txBody>
      </p:sp>
    </p:spTree>
    <p:extLst>
      <p:ext uri="{BB962C8B-B14F-4D97-AF65-F5344CB8AC3E}">
        <p14:creationId xmlns:p14="http://schemas.microsoft.com/office/powerpoint/2010/main" val="4170240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jpeg"/><Relationship Id="rId5" Type="http://schemas.microsoft.com/office/2007/relationships/hdphoto" Target="../media/hdphoto2.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jpeg"/><Relationship Id="rId5" Type="http://schemas.microsoft.com/office/2007/relationships/hdphoto" Target="../media/hdphoto2.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2.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jpg"/><Relationship Id="rId7"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8.png"/><Relationship Id="rId5" Type="http://schemas.microsoft.com/office/2007/relationships/hdphoto" Target="../media/hdphoto2.wdp"/><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8.png"/><Relationship Id="rId5" Type="http://schemas.microsoft.com/office/2007/relationships/hdphoto" Target="../media/hdphoto2.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2.wdp"/><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2.wdp"/><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3.png"/><Relationship Id="rId5" Type="http://schemas.microsoft.com/office/2007/relationships/hdphoto" Target="../media/hdphoto2.wdp"/><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5.png"/><Relationship Id="rId5" Type="http://schemas.microsoft.com/office/2007/relationships/hdphoto" Target="../media/hdphoto2.wdp"/><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hdphoto" Target="../media/hdphoto2.wdp"/><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8.png"/><Relationship Id="rId5" Type="http://schemas.microsoft.com/office/2007/relationships/hdphoto" Target="../media/hdphoto2.wdp"/><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9.png"/><Relationship Id="rId5" Type="http://schemas.microsoft.com/office/2007/relationships/hdphoto" Target="../media/hdphoto2.wdp"/><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g"/><Relationship Id="rId7"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0.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3.wdp"/></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2.png"/><Relationship Id="rId5" Type="http://schemas.microsoft.com/office/2007/relationships/hdphoto" Target="../media/hdphoto2.wdp"/><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3.png"/><Relationship Id="rId5" Type="http://schemas.microsoft.com/office/2007/relationships/hdphoto" Target="../media/hdphoto2.wdp"/><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4.png"/><Relationship Id="rId5" Type="http://schemas.microsoft.com/office/2007/relationships/hdphoto" Target="../media/hdphoto2.wdp"/><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5.png"/><Relationship Id="rId5" Type="http://schemas.microsoft.com/office/2007/relationships/hdphoto" Target="../media/hdphoto2.wdp"/><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6.png"/><Relationship Id="rId5" Type="http://schemas.microsoft.com/office/2007/relationships/hdphoto" Target="../media/hdphoto2.wdp"/><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jpg"/><Relationship Id="rId7"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37.png"/><Relationship Id="rId5" Type="http://schemas.microsoft.com/office/2007/relationships/hdphoto" Target="../media/hdphoto2.wdp"/><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9.png"/><Relationship Id="rId5" Type="http://schemas.microsoft.com/office/2007/relationships/hdphoto" Target="../media/hdphoto2.wdp"/><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jpg"/><Relationship Id="rId7"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40.png"/><Relationship Id="rId5" Type="http://schemas.microsoft.com/office/2007/relationships/hdphoto" Target="../media/hdphoto2.wdp"/><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jpg"/><Relationship Id="rId7"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42.png"/><Relationship Id="rId5" Type="http://schemas.microsoft.com/office/2007/relationships/hdphoto" Target="../media/hdphoto2.wdp"/><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jpg"/><Relationship Id="rId7" Type="http://schemas.openxmlformats.org/officeDocument/2006/relationships/image" Target="../media/image43.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41.png"/><Relationship Id="rId5" Type="http://schemas.microsoft.com/office/2007/relationships/hdphoto" Target="../media/hdphoto2.wdp"/><Relationship Id="rId10" Type="http://schemas.microsoft.com/office/2007/relationships/hdphoto" Target="../media/hdphoto7.wdp"/><Relationship Id="rId4" Type="http://schemas.openxmlformats.org/officeDocument/2006/relationships/image" Target="../media/image3.png"/><Relationship Id="rId9" Type="http://schemas.openxmlformats.org/officeDocument/2006/relationships/image" Target="../media/image44.png"/></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a:ln>
            <a:noFill/>
          </a:ln>
        </p:spPr>
      </p:pic>
      <p:pic>
        <p:nvPicPr>
          <p:cNvPr id="5" name="Picture 4"/>
          <p:cNvPicPr>
            <a:picLocks noChangeAspect="1"/>
          </p:cNvPicPr>
          <p:nvPr/>
        </p:nvPicPr>
        <p:blipFill rotWithShape="1">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b="10946"/>
          <a:stretch/>
        </p:blipFill>
        <p:spPr>
          <a:xfrm>
            <a:off x="1600200" y="1209347"/>
            <a:ext cx="6400800" cy="4029404"/>
          </a:xfrm>
          <a:prstGeom prst="rect">
            <a:avLst/>
          </a:prstGeom>
        </p:spPr>
      </p:pic>
      <p:sp>
        <p:nvSpPr>
          <p:cNvPr id="6" name="Rectangle 5"/>
          <p:cNvSpPr/>
          <p:nvPr/>
        </p:nvSpPr>
        <p:spPr>
          <a:xfrm>
            <a:off x="0" y="0"/>
            <a:ext cx="9144000" cy="1323439"/>
          </a:xfrm>
          <a:prstGeom prst="rect">
            <a:avLst/>
          </a:prstGeom>
          <a:noFill/>
        </p:spPr>
        <p:txBody>
          <a:bodyPr wrap="square" lIns="91440" tIns="45720" rIns="91440" bIns="45720">
            <a:spAutoFit/>
          </a:bodyPr>
          <a:lstStyle/>
          <a:p>
            <a:pPr algn="ctr"/>
            <a:r>
              <a:rPr lang="en-US" sz="8000" b="1" cap="none" spc="60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latin typeface="Edwardian Script ITC" panose="030303020407070D0804" pitchFamily="66" charset="0"/>
              </a:rPr>
              <a:t>F</a:t>
            </a:r>
            <a:r>
              <a:rPr lang="en-US" sz="6000" b="1" cap="none" spc="60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latin typeface="Edwardian Script ITC" panose="030303020407070D0804" pitchFamily="66" charset="0"/>
              </a:rPr>
              <a:t>amily </a:t>
            </a:r>
            <a:r>
              <a:rPr lang="en-US" sz="8000" b="1" cap="none" spc="60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latin typeface="Edwardian Script ITC" panose="030303020407070D0804" pitchFamily="66" charset="0"/>
              </a:rPr>
              <a:t>H</a:t>
            </a:r>
            <a:r>
              <a:rPr lang="en-US" sz="6000" b="1" cap="none" spc="60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latin typeface="Edwardian Script ITC" panose="030303020407070D0804" pitchFamily="66" charset="0"/>
              </a:rPr>
              <a:t>istory</a:t>
            </a:r>
            <a:endParaRPr lang="en-US" sz="6000" b="1" cap="none" spc="600" dirty="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latin typeface="Edwardian Script ITC" panose="030303020407070D0804" pitchFamily="66" charset="0"/>
            </a:endParaRPr>
          </a:p>
        </p:txBody>
      </p:sp>
      <p:sp>
        <p:nvSpPr>
          <p:cNvPr id="7" name="TextBox 6"/>
          <p:cNvSpPr txBox="1"/>
          <p:nvPr/>
        </p:nvSpPr>
        <p:spPr>
          <a:xfrm>
            <a:off x="152400" y="4629150"/>
            <a:ext cx="1828800" cy="381000"/>
          </a:xfrm>
          <a:prstGeom prst="rect">
            <a:avLst/>
          </a:prstGeom>
          <a:noFill/>
        </p:spPr>
        <p:txBody>
          <a:bodyPr wrap="square" rtlCol="0">
            <a:spAutoFit/>
          </a:bodyPr>
          <a:lstStyle/>
          <a:p>
            <a:r>
              <a:rPr lang="en-US" dirty="0" smtClean="0">
                <a:solidFill>
                  <a:schemeClr val="bg1"/>
                </a:solidFill>
                <a:latin typeface="Bodoni MT" panose="02070603080606020203" pitchFamily="18" charset="0"/>
                <a:cs typeface="Adobe Arabic" pitchFamily="18" charset="-78"/>
              </a:rPr>
              <a:t>Lesson #2</a:t>
            </a:r>
            <a:endParaRPr lang="en-US" dirty="0">
              <a:solidFill>
                <a:schemeClr val="bg1"/>
              </a:solidFill>
              <a:latin typeface="Bodoni MT" panose="02070603080606020203" pitchFamily="18" charset="0"/>
              <a:cs typeface="Adobe Arabic" pitchFamily="18" charset="-78"/>
            </a:endParaRPr>
          </a:p>
        </p:txBody>
      </p:sp>
      <p:sp>
        <p:nvSpPr>
          <p:cNvPr id="8" name="TextBox 7"/>
          <p:cNvSpPr txBox="1"/>
          <p:nvPr/>
        </p:nvSpPr>
        <p:spPr>
          <a:xfrm>
            <a:off x="4800600" y="4629150"/>
            <a:ext cx="4343400" cy="381000"/>
          </a:xfrm>
          <a:prstGeom prst="rect">
            <a:avLst/>
          </a:prstGeom>
          <a:noFill/>
        </p:spPr>
        <p:txBody>
          <a:bodyPr wrap="square" rtlCol="0">
            <a:spAutoFit/>
          </a:bodyPr>
          <a:lstStyle/>
          <a:p>
            <a:pPr algn="ctr"/>
            <a:r>
              <a:rPr lang="en-US" dirty="0" smtClean="0">
                <a:solidFill>
                  <a:schemeClr val="bg1"/>
                </a:solidFill>
                <a:latin typeface="Bodoni MT" panose="02070603080606020203" pitchFamily="18" charset="0"/>
                <a:cs typeface="Adobe Arabic" pitchFamily="18" charset="-78"/>
              </a:rPr>
              <a:t>Documents, Photos and Stories</a:t>
            </a:r>
            <a:endParaRPr lang="en-US" dirty="0">
              <a:solidFill>
                <a:schemeClr val="bg1"/>
              </a:solidFill>
              <a:latin typeface="Bodoni MT" panose="02070603080606020203" pitchFamily="18" charset="0"/>
              <a:cs typeface="Adobe Arabic" pitchFamily="18" charset="-78"/>
            </a:endParaRPr>
          </a:p>
        </p:txBody>
      </p:sp>
    </p:spTree>
    <p:extLst>
      <p:ext uri="{BB962C8B-B14F-4D97-AF65-F5344CB8AC3E}">
        <p14:creationId xmlns:p14="http://schemas.microsoft.com/office/powerpoint/2010/main" val="3621588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Review Last Week’s Homework</a:t>
            </a:r>
            <a:endParaRPr lang="en-US" dirty="0"/>
          </a:p>
        </p:txBody>
      </p:sp>
      <p:sp>
        <p:nvSpPr>
          <p:cNvPr id="10" name="Content Placeholder 9"/>
          <p:cNvSpPr>
            <a:spLocks noGrp="1"/>
          </p:cNvSpPr>
          <p:nvPr>
            <p:ph idx="1"/>
          </p:nvPr>
        </p:nvSpPr>
        <p:spPr>
          <a:xfrm>
            <a:off x="304800" y="1047750"/>
            <a:ext cx="8458200" cy="3733800"/>
          </a:xfrm>
        </p:spPr>
        <p:txBody>
          <a:bodyPr>
            <a:noAutofit/>
          </a:bodyPr>
          <a:lstStyle/>
          <a:p>
            <a:pPr marL="514350" lvl="0"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Go to Createfan.com</a:t>
            </a:r>
          </a:p>
          <a:p>
            <a:pPr marL="914400" lvl="1"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Print 4 &amp; 9 Generation Fan Charts and Pedigrees.</a:t>
            </a:r>
          </a:p>
          <a:p>
            <a:pPr marL="514350" lvl="0"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Go to iwillprepare.com &gt; Family History</a:t>
            </a:r>
          </a:p>
          <a:p>
            <a:pPr marL="914400" lvl="1"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Print and read Family History Guide</a:t>
            </a:r>
          </a:p>
          <a:p>
            <a:pPr marL="914400" lvl="1"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Print Checklist &amp; Research Log. </a:t>
            </a:r>
          </a:p>
          <a:p>
            <a:pPr marL="914400" lvl="1"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Fill out names on checklist from Pedigree.</a:t>
            </a:r>
          </a:p>
          <a:p>
            <a:pPr marL="514350" lvl="0"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Assemble your Binder</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58957" y="3562350"/>
            <a:ext cx="2132643" cy="15240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664116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What is Documentation?</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
        <p:nvSpPr>
          <p:cNvPr id="6" name="Content Placeholder 9"/>
          <p:cNvSpPr txBox="1">
            <a:spLocks/>
          </p:cNvSpPr>
          <p:nvPr/>
        </p:nvSpPr>
        <p:spPr>
          <a:xfrm>
            <a:off x="457200" y="1047750"/>
            <a:ext cx="8458200" cy="4038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smtClean="0">
                <a:solidFill>
                  <a:schemeClr val="bg1"/>
                </a:solidFill>
                <a:latin typeface="Perpetua" panose="02020502060401020303" pitchFamily="18" charset="0"/>
                <a:ea typeface="+mj-ea"/>
                <a:cs typeface="Adobe Arabic" pitchFamily="18" charset="-78"/>
              </a:rPr>
              <a:t>Documentation or sources are records used to identify your ancestors.</a:t>
            </a:r>
          </a:p>
          <a:p>
            <a:r>
              <a:rPr lang="en-US" sz="2800" dirty="0" smtClean="0">
                <a:solidFill>
                  <a:schemeClr val="bg1"/>
                </a:solidFill>
                <a:latin typeface="Perpetua" panose="02020502060401020303" pitchFamily="18" charset="0"/>
                <a:ea typeface="+mj-ea"/>
                <a:cs typeface="Adobe Arabic" pitchFamily="18" charset="-78"/>
              </a:rPr>
              <a:t>Documentation of key life events such as Birth, Marriage and Death are considered “Vital Documentation”.</a:t>
            </a:r>
          </a:p>
          <a:p>
            <a:r>
              <a:rPr lang="en-US" sz="2800" dirty="0" smtClean="0">
                <a:solidFill>
                  <a:schemeClr val="bg1"/>
                </a:solidFill>
                <a:latin typeface="Perpetua" panose="02020502060401020303" pitchFamily="18" charset="0"/>
                <a:ea typeface="+mj-ea"/>
                <a:cs typeface="Adobe Arabic" pitchFamily="18" charset="-78"/>
              </a:rPr>
              <a:t>Other records such as census records, family histories, deeds, etc…, are considered secondary records.</a:t>
            </a:r>
          </a:p>
          <a:p>
            <a:r>
              <a:rPr lang="en-US" sz="2800" dirty="0" smtClean="0">
                <a:solidFill>
                  <a:schemeClr val="bg1"/>
                </a:solidFill>
                <a:latin typeface="Perpetua" panose="02020502060401020303" pitchFamily="18" charset="0"/>
                <a:ea typeface="+mj-ea"/>
                <a:cs typeface="Adobe Arabic" pitchFamily="18" charset="-78"/>
              </a:rPr>
              <a:t>When documentation is attached to your ancestor’s record, you can be sure you have identified the correct person.</a:t>
            </a:r>
            <a:endParaRPr lang="en-US" dirty="0">
              <a:solidFill>
                <a:schemeClr val="bg1"/>
              </a:solidFill>
              <a:latin typeface="Perpetua" panose="02020502060401020303" pitchFamily="18" charset="0"/>
            </a:endParaRPr>
          </a:p>
        </p:txBody>
      </p:sp>
    </p:spTree>
    <p:extLst>
      <p:ext uri="{BB962C8B-B14F-4D97-AF65-F5344CB8AC3E}">
        <p14:creationId xmlns:p14="http://schemas.microsoft.com/office/powerpoint/2010/main" val="17687774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Documentation. Why is it important?</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
        <p:nvSpPr>
          <p:cNvPr id="6" name="Content Placeholder 9"/>
          <p:cNvSpPr txBox="1">
            <a:spLocks/>
          </p:cNvSpPr>
          <p:nvPr/>
        </p:nvSpPr>
        <p:spPr>
          <a:xfrm>
            <a:off x="457200" y="1047750"/>
            <a:ext cx="8458200" cy="4038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solidFill>
                  <a:schemeClr val="bg1"/>
                </a:solidFill>
                <a:latin typeface="Perpetua" panose="02020502060401020303" pitchFamily="18" charset="0"/>
                <a:ea typeface="+mj-ea"/>
                <a:cs typeface="Adobe Arabic" pitchFamily="18" charset="-78"/>
              </a:rPr>
              <a:t>Documents and sources provide positive identification. </a:t>
            </a:r>
            <a:endParaRPr lang="en-US" sz="2800" dirty="0" smtClean="0">
              <a:solidFill>
                <a:schemeClr val="bg1"/>
              </a:solidFill>
              <a:latin typeface="Perpetua" panose="02020502060401020303" pitchFamily="18" charset="0"/>
              <a:ea typeface="+mj-ea"/>
              <a:cs typeface="Adobe Arabic" pitchFamily="18" charset="-78"/>
            </a:endParaRPr>
          </a:p>
          <a:p>
            <a:pPr marL="0" indent="0">
              <a:buNone/>
            </a:pPr>
            <a:r>
              <a:rPr lang="en-US" sz="1000" dirty="0">
                <a:solidFill>
                  <a:schemeClr val="bg1"/>
                </a:solidFill>
                <a:latin typeface="Perpetua" panose="02020502060401020303" pitchFamily="18" charset="0"/>
                <a:ea typeface="+mj-ea"/>
                <a:cs typeface="Adobe Arabic" pitchFamily="18" charset="-78"/>
              </a:rPr>
              <a:t> </a:t>
            </a:r>
            <a:endParaRPr lang="en-US" sz="1000" dirty="0" smtClean="0">
              <a:solidFill>
                <a:schemeClr val="bg1"/>
              </a:solidFill>
              <a:latin typeface="Perpetua" panose="02020502060401020303" pitchFamily="18" charset="0"/>
              <a:ea typeface="+mj-ea"/>
              <a:cs typeface="Adobe Arabic" pitchFamily="18" charset="-78"/>
            </a:endParaRPr>
          </a:p>
          <a:p>
            <a:r>
              <a:rPr lang="en-US" sz="2800" dirty="0" smtClean="0">
                <a:solidFill>
                  <a:schemeClr val="bg1"/>
                </a:solidFill>
                <a:latin typeface="Perpetua" panose="02020502060401020303" pitchFamily="18" charset="0"/>
                <a:ea typeface="+mj-ea"/>
                <a:cs typeface="Adobe Arabic" pitchFamily="18" charset="-78"/>
              </a:rPr>
              <a:t>There </a:t>
            </a:r>
            <a:r>
              <a:rPr lang="en-US" sz="2800" dirty="0">
                <a:solidFill>
                  <a:schemeClr val="bg1"/>
                </a:solidFill>
                <a:latin typeface="Perpetua" panose="02020502060401020303" pitchFamily="18" charset="0"/>
                <a:ea typeface="+mj-ea"/>
                <a:cs typeface="Adobe Arabic" pitchFamily="18" charset="-78"/>
              </a:rPr>
              <a:t>are many Walter </a:t>
            </a:r>
            <a:r>
              <a:rPr lang="en-US" sz="2800" dirty="0" err="1">
                <a:solidFill>
                  <a:schemeClr val="bg1"/>
                </a:solidFill>
                <a:latin typeface="Perpetua" panose="02020502060401020303" pitchFamily="18" charset="0"/>
                <a:ea typeface="+mj-ea"/>
                <a:cs typeface="Adobe Arabic" pitchFamily="18" charset="-78"/>
              </a:rPr>
              <a:t>Shermans</a:t>
            </a:r>
            <a:r>
              <a:rPr lang="en-US" sz="2800" dirty="0">
                <a:solidFill>
                  <a:schemeClr val="bg1"/>
                </a:solidFill>
                <a:latin typeface="Perpetua" panose="02020502060401020303" pitchFamily="18" charset="0"/>
                <a:ea typeface="+mj-ea"/>
                <a:cs typeface="Adobe Arabic" pitchFamily="18" charset="-78"/>
              </a:rPr>
              <a:t>, but only </a:t>
            </a:r>
            <a:r>
              <a:rPr lang="en-US" sz="2800" u="sng" dirty="0">
                <a:solidFill>
                  <a:schemeClr val="bg1"/>
                </a:solidFill>
                <a:latin typeface="Perpetua" panose="02020502060401020303" pitchFamily="18" charset="0"/>
                <a:ea typeface="+mj-ea"/>
                <a:cs typeface="Adobe Arabic" pitchFamily="18" charset="-78"/>
              </a:rPr>
              <a:t>one</a:t>
            </a:r>
            <a:r>
              <a:rPr lang="en-US" sz="2800" dirty="0">
                <a:solidFill>
                  <a:schemeClr val="bg1"/>
                </a:solidFill>
                <a:latin typeface="Perpetua" panose="02020502060401020303" pitchFamily="18" charset="0"/>
                <a:ea typeface="+mj-ea"/>
                <a:cs typeface="Adobe Arabic" pitchFamily="18" charset="-78"/>
              </a:rPr>
              <a:t> born in Hardy County, </a:t>
            </a:r>
            <a:r>
              <a:rPr lang="en-US" sz="2800" dirty="0" smtClean="0">
                <a:solidFill>
                  <a:schemeClr val="bg1"/>
                </a:solidFill>
                <a:latin typeface="Perpetua" panose="02020502060401020303" pitchFamily="18" charset="0"/>
                <a:ea typeface="+mj-ea"/>
                <a:cs typeface="Adobe Arabic" pitchFamily="18" charset="-78"/>
              </a:rPr>
              <a:t>WV. </a:t>
            </a:r>
            <a:r>
              <a:rPr lang="en-US" sz="2800" dirty="0">
                <a:solidFill>
                  <a:schemeClr val="bg1"/>
                </a:solidFill>
                <a:latin typeface="Perpetua" panose="02020502060401020303" pitchFamily="18" charset="0"/>
                <a:ea typeface="+mj-ea"/>
                <a:cs typeface="Adobe Arabic" pitchFamily="18" charset="-78"/>
              </a:rPr>
              <a:t>on March 27, 1881 who later married Bertha </a:t>
            </a:r>
            <a:r>
              <a:rPr lang="en-US" sz="2800" dirty="0" err="1">
                <a:solidFill>
                  <a:schemeClr val="bg1"/>
                </a:solidFill>
                <a:latin typeface="Perpetua" panose="02020502060401020303" pitchFamily="18" charset="0"/>
                <a:ea typeface="+mj-ea"/>
                <a:cs typeface="Adobe Arabic" pitchFamily="18" charset="-78"/>
              </a:rPr>
              <a:t>Septema</a:t>
            </a:r>
            <a:r>
              <a:rPr lang="en-US" sz="2800" dirty="0">
                <a:solidFill>
                  <a:schemeClr val="bg1"/>
                </a:solidFill>
                <a:latin typeface="Perpetua" panose="02020502060401020303" pitchFamily="18" charset="0"/>
                <a:ea typeface="+mj-ea"/>
                <a:cs typeface="Adobe Arabic" pitchFamily="18" charset="-78"/>
              </a:rPr>
              <a:t> Coons on April 8, 1908 at Tombstone Arizona and who died at </a:t>
            </a:r>
            <a:r>
              <a:rPr lang="en-US" sz="2800" dirty="0" err="1">
                <a:solidFill>
                  <a:schemeClr val="bg1"/>
                </a:solidFill>
                <a:latin typeface="Perpetua" panose="02020502060401020303" pitchFamily="18" charset="0"/>
                <a:ea typeface="+mj-ea"/>
                <a:cs typeface="Adobe Arabic" pitchFamily="18" charset="-78"/>
              </a:rPr>
              <a:t>Pomerene</a:t>
            </a:r>
            <a:r>
              <a:rPr lang="en-US" sz="2800" dirty="0">
                <a:solidFill>
                  <a:schemeClr val="bg1"/>
                </a:solidFill>
                <a:latin typeface="Perpetua" panose="02020502060401020303" pitchFamily="18" charset="0"/>
                <a:ea typeface="+mj-ea"/>
                <a:cs typeface="Adobe Arabic" pitchFamily="18" charset="-78"/>
              </a:rPr>
              <a:t>, Arizona on May 2, 1934</a:t>
            </a:r>
            <a:r>
              <a:rPr lang="en-US" sz="2800" dirty="0" smtClean="0">
                <a:solidFill>
                  <a:schemeClr val="bg1"/>
                </a:solidFill>
                <a:latin typeface="Perpetua" panose="02020502060401020303" pitchFamily="18" charset="0"/>
                <a:ea typeface="+mj-ea"/>
                <a:cs typeface="Adobe Arabic" pitchFamily="18" charset="-78"/>
              </a:rPr>
              <a:t>.</a:t>
            </a:r>
          </a:p>
          <a:p>
            <a:pPr marL="0" indent="0">
              <a:buNone/>
            </a:pPr>
            <a:r>
              <a:rPr lang="en-US" sz="900" dirty="0">
                <a:solidFill>
                  <a:schemeClr val="bg1"/>
                </a:solidFill>
                <a:latin typeface="Perpetua" panose="02020502060401020303" pitchFamily="18" charset="0"/>
                <a:ea typeface="+mj-ea"/>
                <a:cs typeface="Adobe Arabic" pitchFamily="18" charset="-78"/>
              </a:rPr>
              <a:t> </a:t>
            </a:r>
          </a:p>
          <a:p>
            <a:r>
              <a:rPr lang="en-US" sz="2800" dirty="0">
                <a:solidFill>
                  <a:schemeClr val="bg1"/>
                </a:solidFill>
                <a:latin typeface="Perpetua" panose="02020502060401020303" pitchFamily="18" charset="0"/>
                <a:ea typeface="+mj-ea"/>
                <a:cs typeface="Adobe Arabic" pitchFamily="18" charset="-78"/>
              </a:rPr>
              <a:t>Good sources will assure accurate </a:t>
            </a:r>
            <a:r>
              <a:rPr lang="en-US" sz="2800" dirty="0" smtClean="0">
                <a:solidFill>
                  <a:schemeClr val="bg1"/>
                </a:solidFill>
                <a:latin typeface="Perpetua" panose="02020502060401020303" pitchFamily="18" charset="0"/>
                <a:ea typeface="+mj-ea"/>
                <a:cs typeface="Adobe Arabic" pitchFamily="18" charset="-78"/>
              </a:rPr>
              <a:t>merging </a:t>
            </a:r>
            <a:r>
              <a:rPr lang="en-US" sz="2800" dirty="0">
                <a:solidFill>
                  <a:schemeClr val="bg1"/>
                </a:solidFill>
                <a:latin typeface="Perpetua" panose="02020502060401020303" pitchFamily="18" charset="0"/>
                <a:ea typeface="+mj-ea"/>
                <a:cs typeface="Adobe Arabic" pitchFamily="18" charset="-78"/>
              </a:rPr>
              <a:t>of records. You will be far less likely to </a:t>
            </a:r>
            <a:r>
              <a:rPr lang="en-US" sz="2800" dirty="0" smtClean="0">
                <a:solidFill>
                  <a:schemeClr val="bg1"/>
                </a:solidFill>
                <a:latin typeface="Perpetua" panose="02020502060401020303" pitchFamily="18" charset="0"/>
                <a:ea typeface="+mj-ea"/>
                <a:cs typeface="Adobe Arabic" pitchFamily="18" charset="-78"/>
              </a:rPr>
              <a:t>merge the record of </a:t>
            </a:r>
            <a:r>
              <a:rPr lang="en-US" sz="2800" dirty="0">
                <a:solidFill>
                  <a:schemeClr val="bg1"/>
                </a:solidFill>
                <a:latin typeface="Perpetua" panose="02020502060401020303" pitchFamily="18" charset="0"/>
                <a:ea typeface="+mj-ea"/>
                <a:cs typeface="Adobe Arabic" pitchFamily="18" charset="-78"/>
              </a:rPr>
              <a:t>one Walter Sherman with another of the same name </a:t>
            </a:r>
            <a:r>
              <a:rPr lang="en-US" sz="2800" dirty="0" smtClean="0">
                <a:solidFill>
                  <a:schemeClr val="bg1"/>
                </a:solidFill>
                <a:latin typeface="Perpetua" panose="02020502060401020303" pitchFamily="18" charset="0"/>
                <a:ea typeface="+mj-ea"/>
                <a:cs typeface="Adobe Arabic" pitchFamily="18" charset="-78"/>
              </a:rPr>
              <a:t>(but unrelated).</a:t>
            </a:r>
            <a:endParaRPr lang="en-US" sz="2800" dirty="0">
              <a:solidFill>
                <a:schemeClr val="bg1"/>
              </a:solidFill>
              <a:latin typeface="Perpetua" panose="02020502060401020303" pitchFamily="18" charset="0"/>
              <a:ea typeface="+mj-ea"/>
              <a:cs typeface="Adobe Arabic" pitchFamily="18" charset="-78"/>
            </a:endParaRPr>
          </a:p>
          <a:p>
            <a:pPr marL="0" indent="0">
              <a:buFont typeface="Arial" panose="020B0604020202020204" pitchFamily="34" charset="0"/>
              <a:buNone/>
            </a:pPr>
            <a:endParaRPr lang="en-US" dirty="0">
              <a:solidFill>
                <a:schemeClr val="bg1"/>
              </a:solidFill>
              <a:latin typeface="Perpetua" panose="02020502060401020303" pitchFamily="18" charset="0"/>
            </a:endParaRPr>
          </a:p>
        </p:txBody>
      </p:sp>
    </p:spTree>
    <p:extLst>
      <p:ext uri="{BB962C8B-B14F-4D97-AF65-F5344CB8AC3E}">
        <p14:creationId xmlns:p14="http://schemas.microsoft.com/office/powerpoint/2010/main" val="3692617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Documentation. Why is it important?</a:t>
            </a:r>
            <a:r>
              <a:rPr lang="en-US" sz="3200" dirty="0" smtClean="0">
                <a:latin typeface="Perpetua" panose="02020502060401020303" pitchFamily="18" charset="0"/>
              </a:rPr>
              <a:t>  </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marL="457200" lvl="1" indent="0">
              <a:buNone/>
            </a:pPr>
            <a:r>
              <a:rPr lang="en-US" sz="3200" smtClean="0">
                <a:latin typeface="Perpetua" panose="02020502060401020303" pitchFamily="18" charset="0"/>
              </a:rPr>
              <a:t>  </a:t>
            </a:r>
            <a:endParaRPr lang="en-US" sz="3200" dirty="0" smtClean="0">
              <a:latin typeface="Perpetua" panose="02020502060401020303" pitchFamily="18" charset="0"/>
            </a:endParaRP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
        <p:nvSpPr>
          <p:cNvPr id="6" name="Content Placeholder 9"/>
          <p:cNvSpPr txBox="1">
            <a:spLocks/>
          </p:cNvSpPr>
          <p:nvPr/>
        </p:nvSpPr>
        <p:spPr>
          <a:xfrm>
            <a:off x="457200" y="1047750"/>
            <a:ext cx="8458200" cy="3733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solidFill>
                  <a:schemeClr val="bg1"/>
                </a:solidFill>
                <a:latin typeface="Perpetua" panose="02020502060401020303" pitchFamily="18" charset="0"/>
                <a:ea typeface="+mj-ea"/>
                <a:cs typeface="Adobe Arabic" pitchFamily="18" charset="-78"/>
              </a:rPr>
              <a:t>The prevention of repeated temple ordinances is a second major goal of family history. By precisely identifying our ancestors we will prevent </a:t>
            </a:r>
            <a:r>
              <a:rPr lang="en-US" sz="2800" dirty="0" smtClean="0">
                <a:solidFill>
                  <a:schemeClr val="bg1"/>
                </a:solidFill>
                <a:latin typeface="Perpetua" panose="02020502060401020303" pitchFamily="18" charset="0"/>
                <a:ea typeface="+mj-ea"/>
                <a:cs typeface="Adobe Arabic" pitchFamily="18" charset="-78"/>
              </a:rPr>
              <a:t>well-meaning </a:t>
            </a:r>
            <a:r>
              <a:rPr lang="en-US" sz="2800" dirty="0">
                <a:solidFill>
                  <a:schemeClr val="bg1"/>
                </a:solidFill>
                <a:latin typeface="Perpetua" panose="02020502060401020303" pitchFamily="18" charset="0"/>
                <a:ea typeface="+mj-ea"/>
                <a:cs typeface="Adobe Arabic" pitchFamily="18" charset="-78"/>
              </a:rPr>
              <a:t>members from doing ordinance work over and over again</a:t>
            </a:r>
            <a:r>
              <a:rPr lang="en-US" sz="2800" dirty="0" smtClean="0">
                <a:solidFill>
                  <a:schemeClr val="bg1"/>
                </a:solidFill>
                <a:latin typeface="Perpetua" panose="02020502060401020303" pitchFamily="18" charset="0"/>
                <a:ea typeface="+mj-ea"/>
                <a:cs typeface="Adobe Arabic" pitchFamily="18" charset="-78"/>
              </a:rPr>
              <a:t>.</a:t>
            </a:r>
          </a:p>
          <a:p>
            <a:endParaRPr lang="en-US" sz="100" dirty="0">
              <a:solidFill>
                <a:schemeClr val="bg1"/>
              </a:solidFill>
              <a:latin typeface="Perpetua" panose="02020502060401020303" pitchFamily="18" charset="0"/>
              <a:ea typeface="+mj-ea"/>
              <a:cs typeface="Adobe Arabic" pitchFamily="18" charset="-78"/>
            </a:endParaRPr>
          </a:p>
          <a:p>
            <a:r>
              <a:rPr lang="en-US" sz="2800" dirty="0">
                <a:solidFill>
                  <a:schemeClr val="bg1"/>
                </a:solidFill>
                <a:latin typeface="Perpetua" panose="02020502060401020303" pitchFamily="18" charset="0"/>
                <a:ea typeface="+mj-ea"/>
                <a:cs typeface="Adobe Arabic" pitchFamily="18" charset="-78"/>
              </a:rPr>
              <a:t>Good sources and documents form the basis for family history. In finding the historical references of our ancestors lives, we get to know them and are able to understand them and empathize with them. From this understanding we can develop a biographical sketch to pass on to future generations. </a:t>
            </a:r>
          </a:p>
          <a:p>
            <a:endParaRPr lang="en-US" sz="2800" dirty="0">
              <a:solidFill>
                <a:schemeClr val="bg1"/>
              </a:solidFill>
              <a:latin typeface="Perpetua" panose="02020502060401020303" pitchFamily="18" charset="0"/>
              <a:ea typeface="+mj-ea"/>
              <a:cs typeface="Adobe Arabic" pitchFamily="18" charset="-78"/>
            </a:endParaRPr>
          </a:p>
        </p:txBody>
      </p:sp>
    </p:spTree>
    <p:extLst>
      <p:ext uri="{BB962C8B-B14F-4D97-AF65-F5344CB8AC3E}">
        <p14:creationId xmlns:p14="http://schemas.microsoft.com/office/powerpoint/2010/main" val="3460336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Types of Source Documents</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u="sng" dirty="0" smtClean="0">
                <a:solidFill>
                  <a:schemeClr val="bg1"/>
                </a:solidFill>
                <a:latin typeface="Perpetua" panose="02020502060401020303" pitchFamily="18" charset="0"/>
                <a:ea typeface="+mj-ea"/>
                <a:cs typeface="Adobe Arabic" pitchFamily="18" charset="-78"/>
              </a:rPr>
              <a:t>Vital Records</a:t>
            </a:r>
            <a:r>
              <a:rPr lang="en-US" dirty="0" smtClean="0">
                <a:solidFill>
                  <a:schemeClr val="bg1"/>
                </a:solidFill>
                <a:latin typeface="Perpetua" panose="02020502060401020303" pitchFamily="18" charset="0"/>
                <a:ea typeface="+mj-ea"/>
                <a:cs typeface="Adobe Arabic" pitchFamily="18" charset="-78"/>
              </a:rPr>
              <a:t>: </a:t>
            </a:r>
            <a:r>
              <a:rPr lang="en-US" sz="2800" dirty="0" smtClean="0">
                <a:solidFill>
                  <a:schemeClr val="bg1"/>
                </a:solidFill>
                <a:latin typeface="Perpetua" panose="02020502060401020303" pitchFamily="18" charset="0"/>
                <a:ea typeface="+mj-ea"/>
                <a:cs typeface="Adobe Arabic" pitchFamily="18" charset="-78"/>
              </a:rPr>
              <a:t>Records of  key life events, namely, Birth, Marriage and Death.</a:t>
            </a:r>
          </a:p>
          <a:p>
            <a:pPr lvl="0"/>
            <a:r>
              <a:rPr lang="en-US" u="sng" dirty="0">
                <a:solidFill>
                  <a:schemeClr val="bg1"/>
                </a:solidFill>
                <a:latin typeface="Perpetua" panose="02020502060401020303" pitchFamily="18" charset="0"/>
                <a:ea typeface="+mj-ea"/>
                <a:cs typeface="Adobe Arabic" pitchFamily="18" charset="-78"/>
              </a:rPr>
              <a:t>Primary Records</a:t>
            </a:r>
            <a:r>
              <a:rPr lang="en-US" dirty="0">
                <a:solidFill>
                  <a:schemeClr val="bg1"/>
                </a:solidFill>
                <a:latin typeface="Perpetua" panose="02020502060401020303" pitchFamily="18" charset="0"/>
                <a:ea typeface="+mj-ea"/>
                <a:cs typeface="Adobe Arabic" pitchFamily="18" charset="-78"/>
              </a:rPr>
              <a:t>: </a:t>
            </a:r>
            <a:r>
              <a:rPr lang="en-US" sz="2800" dirty="0" smtClean="0">
                <a:solidFill>
                  <a:schemeClr val="bg1"/>
                </a:solidFill>
                <a:latin typeface="Perpetua" panose="02020502060401020303" pitchFamily="18" charset="0"/>
                <a:ea typeface="+mj-ea"/>
                <a:cs typeface="Adobe Arabic" pitchFamily="18" charset="-78"/>
              </a:rPr>
              <a:t>Recount </a:t>
            </a:r>
            <a:r>
              <a:rPr lang="en-US" sz="2800" dirty="0">
                <a:solidFill>
                  <a:schemeClr val="bg1"/>
                </a:solidFill>
                <a:latin typeface="Perpetua" panose="02020502060401020303" pitchFamily="18" charset="0"/>
                <a:ea typeface="+mj-ea"/>
                <a:cs typeface="Adobe Arabic" pitchFamily="18" charset="-78"/>
              </a:rPr>
              <a:t>an event at or close to the time it happened; original records of events and may include: diaries, journals, state or federal census records, courthouse records such as deeds, will probates, birth or death records, baptism or marriage records. Also included as primary sources would be ship's passenger lists and military records.</a:t>
            </a:r>
          </a:p>
          <a:p>
            <a:pPr lvl="0"/>
            <a:endParaRPr lang="en-US" dirty="0" smtClean="0">
              <a:solidFill>
                <a:schemeClr val="bg1"/>
              </a:solidFill>
              <a:latin typeface="Perpetua" panose="02020502060401020303" pitchFamily="18" charset="0"/>
              <a:ea typeface="+mj-ea"/>
              <a:cs typeface="Adobe Arabic" pitchFamily="18" charset="-78"/>
            </a:endParaRPr>
          </a:p>
          <a:p>
            <a:pPr lvl="0"/>
            <a:endParaRPr lang="en-US" dirty="0" smtClean="0">
              <a:solidFill>
                <a:schemeClr val="bg1"/>
              </a:solidFill>
              <a:latin typeface="Perpetua" panose="02020502060401020303" pitchFamily="18" charset="0"/>
              <a:ea typeface="+mj-ea"/>
              <a:cs typeface="Adobe Arabic" pitchFamily="18" charset="-78"/>
            </a:endParaRPr>
          </a:p>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Tree>
    <p:extLst>
      <p:ext uri="{BB962C8B-B14F-4D97-AF65-F5344CB8AC3E}">
        <p14:creationId xmlns:p14="http://schemas.microsoft.com/office/powerpoint/2010/main" val="39877205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Types of Source Documents</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u="sng" dirty="0" smtClean="0">
                <a:solidFill>
                  <a:schemeClr val="bg1"/>
                </a:solidFill>
                <a:latin typeface="Perpetua" panose="02020502060401020303" pitchFamily="18" charset="0"/>
                <a:ea typeface="+mj-ea"/>
                <a:cs typeface="Adobe Arabic" pitchFamily="18" charset="-78"/>
              </a:rPr>
              <a:t>Secondary </a:t>
            </a:r>
            <a:r>
              <a:rPr lang="en-US" u="sng" dirty="0">
                <a:solidFill>
                  <a:schemeClr val="bg1"/>
                </a:solidFill>
                <a:latin typeface="Perpetua" panose="02020502060401020303" pitchFamily="18" charset="0"/>
                <a:ea typeface="+mj-ea"/>
                <a:cs typeface="Adobe Arabic" pitchFamily="18" charset="-78"/>
              </a:rPr>
              <a:t>Records</a:t>
            </a:r>
            <a:r>
              <a:rPr lang="en-US" dirty="0">
                <a:solidFill>
                  <a:schemeClr val="bg1"/>
                </a:solidFill>
                <a:latin typeface="Perpetua" panose="02020502060401020303" pitchFamily="18" charset="0"/>
                <a:ea typeface="+mj-ea"/>
                <a:cs typeface="Adobe Arabic" pitchFamily="18" charset="-78"/>
              </a:rPr>
              <a:t>: </a:t>
            </a:r>
            <a:r>
              <a:rPr lang="en-US" sz="2800" dirty="0">
                <a:solidFill>
                  <a:schemeClr val="bg1"/>
                </a:solidFill>
                <a:latin typeface="Perpetua" panose="02020502060401020303" pitchFamily="18" charset="0"/>
                <a:ea typeface="+mj-ea"/>
                <a:cs typeface="Adobe Arabic" pitchFamily="18" charset="-78"/>
              </a:rPr>
              <a:t>Published records, including: family histories, indexes or compilations of census or marriage records, any sort of history (county, state, etc.), and collections of cemetery inscriptions, for instance.</a:t>
            </a:r>
          </a:p>
          <a:p>
            <a:pPr lvl="0"/>
            <a:r>
              <a:rPr lang="en-US" dirty="0">
                <a:solidFill>
                  <a:schemeClr val="bg1"/>
                </a:solidFill>
                <a:latin typeface="Perpetua" panose="02020502060401020303" pitchFamily="18" charset="0"/>
                <a:ea typeface="+mj-ea"/>
                <a:cs typeface="Adobe Arabic" pitchFamily="18" charset="-78"/>
              </a:rPr>
              <a:t>Primary records are, of course, the most reliable sources, but secondary records can provide you with many clues for further research.</a:t>
            </a:r>
          </a:p>
          <a:p>
            <a:pPr lvl="0"/>
            <a:endParaRPr lang="en-US" dirty="0" smtClean="0">
              <a:solidFill>
                <a:schemeClr val="bg1"/>
              </a:solidFill>
              <a:latin typeface="Perpetua" panose="02020502060401020303" pitchFamily="18" charset="0"/>
              <a:ea typeface="+mj-ea"/>
              <a:cs typeface="Adobe Arabic" pitchFamily="18" charset="-78"/>
            </a:endParaRPr>
          </a:p>
          <a:p>
            <a:pPr lvl="0"/>
            <a:endParaRPr lang="en-US" dirty="0" smtClean="0">
              <a:solidFill>
                <a:schemeClr val="bg1"/>
              </a:solidFill>
              <a:latin typeface="Perpetua" panose="02020502060401020303" pitchFamily="18" charset="0"/>
              <a:ea typeface="+mj-ea"/>
              <a:cs typeface="Adobe Arabic" pitchFamily="18" charset="-78"/>
            </a:endParaRPr>
          </a:p>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Tree>
    <p:extLst>
      <p:ext uri="{BB962C8B-B14F-4D97-AF65-F5344CB8AC3E}">
        <p14:creationId xmlns:p14="http://schemas.microsoft.com/office/powerpoint/2010/main" val="13721490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Vital Sources</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Find </a:t>
            </a:r>
            <a:r>
              <a:rPr lang="en-US" dirty="0" smtClean="0">
                <a:solidFill>
                  <a:schemeClr val="bg1"/>
                </a:solidFill>
                <a:latin typeface="Perpetua" panose="02020502060401020303" pitchFamily="18" charset="0"/>
                <a:ea typeface="+mj-ea"/>
                <a:cs typeface="Adobe Arabic" pitchFamily="18" charset="-78"/>
              </a:rPr>
              <a:t>vital sources (or </a:t>
            </a:r>
            <a:r>
              <a:rPr lang="en-US" dirty="0" smtClean="0">
                <a:solidFill>
                  <a:schemeClr val="bg1"/>
                </a:solidFill>
                <a:latin typeface="Perpetua" panose="02020502060401020303" pitchFamily="18" charset="0"/>
                <a:ea typeface="+mj-ea"/>
                <a:cs typeface="Adobe Arabic" pitchFamily="18" charset="-78"/>
              </a:rPr>
              <a:t>next best) and post them to </a:t>
            </a:r>
            <a:r>
              <a:rPr lang="en-US" dirty="0" smtClean="0">
                <a:solidFill>
                  <a:schemeClr val="bg1"/>
                </a:solidFill>
                <a:latin typeface="Perpetua" panose="02020502060401020303" pitchFamily="18" charset="0"/>
                <a:ea typeface="+mj-ea"/>
                <a:cs typeface="Adobe Arabic" pitchFamily="18" charset="-78"/>
              </a:rPr>
              <a:t>sources on the ancestor’s Person Page </a:t>
            </a:r>
            <a:r>
              <a:rPr lang="en-US" dirty="0" smtClean="0">
                <a:solidFill>
                  <a:schemeClr val="bg1"/>
                </a:solidFill>
                <a:latin typeface="Perpetua" panose="02020502060401020303" pitchFamily="18" charset="0"/>
                <a:ea typeface="+mj-ea"/>
                <a:cs typeface="Adobe Arabic" pitchFamily="18" charset="-78"/>
              </a:rPr>
              <a:t>for each </a:t>
            </a:r>
            <a:r>
              <a:rPr lang="en-US" dirty="0" smtClean="0">
                <a:solidFill>
                  <a:schemeClr val="bg1"/>
                </a:solidFill>
                <a:latin typeface="Perpetua" panose="02020502060401020303" pitchFamily="18" charset="0"/>
                <a:ea typeface="+mj-ea"/>
                <a:cs typeface="Adobe Arabic" pitchFamily="18" charset="-78"/>
              </a:rPr>
              <a:t>individual.</a:t>
            </a:r>
            <a:endParaRPr lang="en-US" dirty="0" smtClean="0">
              <a:solidFill>
                <a:schemeClr val="bg1"/>
              </a:solidFill>
              <a:latin typeface="Perpetua" panose="02020502060401020303" pitchFamily="18" charset="0"/>
              <a:ea typeface="+mj-ea"/>
              <a:cs typeface="Adobe Arabic" pitchFamily="18" charset="-78"/>
            </a:endParaRPr>
          </a:p>
          <a:p>
            <a:pPr lvl="0"/>
            <a:endParaRPr lang="en-US" dirty="0" smtClean="0">
              <a:solidFill>
                <a:schemeClr val="bg1"/>
              </a:solidFill>
              <a:latin typeface="Perpetua" panose="02020502060401020303" pitchFamily="18" charset="0"/>
              <a:ea typeface="+mj-ea"/>
              <a:cs typeface="Adobe Arabic" pitchFamily="18" charset="-78"/>
            </a:endParaRPr>
          </a:p>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44034" name="Picture 2" descr="http://www.cthra.com/assets/images/magnifying-glas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34000" y="2800350"/>
            <a:ext cx="3390900" cy="2198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3479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Searching for Documents</a:t>
            </a:r>
            <a:endParaRPr lang="en-US" dirty="0"/>
          </a:p>
        </p:txBody>
      </p:sp>
      <p:sp>
        <p:nvSpPr>
          <p:cNvPr id="10" name="Content Placeholder 9"/>
          <p:cNvSpPr>
            <a:spLocks noGrp="1"/>
          </p:cNvSpPr>
          <p:nvPr>
            <p:ph idx="1"/>
          </p:nvPr>
        </p:nvSpPr>
        <p:spPr>
          <a:xfrm>
            <a:off x="457200" y="3985408"/>
            <a:ext cx="8568048" cy="1024742"/>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Click on “Person” to see the “Person Page”.</a:t>
            </a:r>
            <a:endParaRPr lang="en-US" sz="2800" dirty="0" smtClean="0">
              <a:solidFill>
                <a:schemeClr val="bg1"/>
              </a:solidFill>
              <a:latin typeface="Perpetua" panose="02020502060401020303" pitchFamily="18" charset="0"/>
              <a:ea typeface="+mj-ea"/>
              <a:cs typeface="Adobe Arabic" pitchFamily="18" charset="-78"/>
            </a:endParaRPr>
          </a:p>
          <a:p>
            <a:pPr lvl="0"/>
            <a:endParaRPr lang="en-US" sz="2800" dirty="0" smtClean="0">
              <a:solidFill>
                <a:schemeClr val="bg1"/>
              </a:solidFill>
              <a:latin typeface="Perpetua" panose="02020502060401020303" pitchFamily="18" charset="0"/>
              <a:ea typeface="+mj-ea"/>
              <a:cs typeface="Adobe Arabic" pitchFamily="18" charset="-78"/>
            </a:endParaRPr>
          </a:p>
          <a:p>
            <a:pPr lvl="0"/>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
        <p:nvSpPr>
          <p:cNvPr id="7" name="Title 8"/>
          <p:cNvSpPr txBox="1">
            <a:spLocks/>
          </p:cNvSpPr>
          <p:nvPr/>
        </p:nvSpPr>
        <p:spPr>
          <a:xfrm>
            <a:off x="533400" y="514350"/>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dirty="0" smtClean="0">
                <a:solidFill>
                  <a:schemeClr val="bg1"/>
                </a:solidFill>
                <a:latin typeface="Perpetua" panose="02020502060401020303" pitchFamily="18" charset="0"/>
                <a:cs typeface="Adobe Arabic" pitchFamily="18" charset="-78"/>
              </a:rPr>
              <a:t>Within FamilySearch.org</a:t>
            </a:r>
            <a:endParaRPr lang="en-US" sz="4000" dirty="0"/>
          </a:p>
        </p:txBody>
      </p:sp>
      <p:pic>
        <p:nvPicPr>
          <p:cNvPr id="5120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22883" t="40396" r="24896" b="24694"/>
          <a:stretch/>
        </p:blipFill>
        <p:spPr bwMode="auto">
          <a:xfrm>
            <a:off x="3124533" y="1352550"/>
            <a:ext cx="5900715" cy="2217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4648200" y="2495550"/>
            <a:ext cx="593860" cy="64334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7162800" y="3376201"/>
            <a:ext cx="593860" cy="643349"/>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9"/>
          <p:cNvSpPr txBox="1">
            <a:spLocks/>
          </p:cNvSpPr>
          <p:nvPr/>
        </p:nvSpPr>
        <p:spPr>
          <a:xfrm>
            <a:off x="457200" y="1352549"/>
            <a:ext cx="2667333" cy="22860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smtClean="0">
                <a:solidFill>
                  <a:schemeClr val="bg1"/>
                </a:solidFill>
                <a:latin typeface="Perpetua" panose="02020502060401020303" pitchFamily="18" charset="0"/>
                <a:ea typeface="+mj-ea"/>
                <a:cs typeface="Adobe Arabic" pitchFamily="18" charset="-78"/>
              </a:rPr>
              <a:t>From Tree View, click on the person’s name whose documents you are looking for.</a:t>
            </a:r>
          </a:p>
          <a:p>
            <a:endParaRPr lang="en-US" sz="2800" dirty="0" smtClean="0">
              <a:solidFill>
                <a:schemeClr val="bg1"/>
              </a:solidFill>
              <a:latin typeface="Perpetua" panose="02020502060401020303" pitchFamily="18" charset="0"/>
              <a:ea typeface="+mj-ea"/>
              <a:cs typeface="Adobe Arabic" pitchFamily="18" charset="-78"/>
            </a:endParaRPr>
          </a:p>
          <a:p>
            <a:pPr marL="457200" lvl="1" indent="0">
              <a:buFont typeface="Arial" panose="020B0604020202020204" pitchFamily="34" charset="0"/>
              <a:buNone/>
            </a:pPr>
            <a:r>
              <a:rPr lang="en-US" dirty="0" smtClean="0">
                <a:latin typeface="Perpetua" panose="02020502060401020303" pitchFamily="18" charset="0"/>
              </a:rPr>
              <a:t>   </a:t>
            </a:r>
          </a:p>
          <a:p>
            <a:pPr marL="457200" lvl="1" indent="0">
              <a:buFont typeface="Arial" panose="020B0604020202020204" pitchFamily="34" charset="0"/>
              <a:buNone/>
            </a:pPr>
            <a:r>
              <a:rPr lang="en-US" dirty="0" smtClean="0">
                <a:latin typeface="Perpetua" panose="02020502060401020303" pitchFamily="18" charset="0"/>
              </a:rPr>
              <a:t>  </a:t>
            </a:r>
          </a:p>
          <a:p>
            <a:pPr marL="457200" lvl="1" indent="0">
              <a:buFont typeface="Arial" panose="020B0604020202020204" pitchFamily="34" charset="0"/>
              <a:buNone/>
            </a:pPr>
            <a:endParaRPr lang="en-US" dirty="0" smtClean="0">
              <a:latin typeface="Perpetua" panose="02020502060401020303" pitchFamily="18" charset="0"/>
            </a:endParaRPr>
          </a:p>
          <a:p>
            <a:pPr marL="457200" lvl="1" indent="0">
              <a:buFont typeface="Arial" panose="020B0604020202020204" pitchFamily="34" charset="0"/>
              <a:buNone/>
            </a:pPr>
            <a:endParaRPr lang="en-US" dirty="0" smtClean="0">
              <a:latin typeface="Perpetua" panose="02020502060401020303" pitchFamily="18" charset="0"/>
            </a:endParaRPr>
          </a:p>
          <a:p>
            <a:pPr marL="0" indent="0">
              <a:buFont typeface="Arial" panose="020B0604020202020204" pitchFamily="34" charset="0"/>
              <a:buNone/>
            </a:pPr>
            <a:endParaRPr lang="en-US" sz="2800" dirty="0">
              <a:solidFill>
                <a:schemeClr val="bg1"/>
              </a:solidFill>
              <a:latin typeface="Perpetua" panose="02020502060401020303" pitchFamily="18" charset="0"/>
            </a:endParaRPr>
          </a:p>
        </p:txBody>
      </p:sp>
    </p:spTree>
    <p:extLst>
      <p:ext uri="{BB962C8B-B14F-4D97-AF65-F5344CB8AC3E}">
        <p14:creationId xmlns:p14="http://schemas.microsoft.com/office/powerpoint/2010/main" val="22530056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Searching for Documents</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Click on “Search Records”.</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5693" t="15958" r="5693" b="16652"/>
          <a:stretch/>
        </p:blipFill>
        <p:spPr bwMode="auto">
          <a:xfrm>
            <a:off x="838200" y="1885060"/>
            <a:ext cx="7359732" cy="31468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096000" y="4629149"/>
            <a:ext cx="1066800" cy="402789"/>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8"/>
          <p:cNvSpPr txBox="1">
            <a:spLocks/>
          </p:cNvSpPr>
          <p:nvPr/>
        </p:nvSpPr>
        <p:spPr>
          <a:xfrm>
            <a:off x="533400" y="514350"/>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dirty="0" smtClean="0">
                <a:solidFill>
                  <a:schemeClr val="bg1"/>
                </a:solidFill>
                <a:latin typeface="Perpetua" panose="02020502060401020303" pitchFamily="18" charset="0"/>
                <a:cs typeface="Adobe Arabic" pitchFamily="18" charset="-78"/>
              </a:rPr>
              <a:t>Within FamilySearch.org</a:t>
            </a:r>
            <a:endParaRPr lang="en-US" sz="4000" dirty="0"/>
          </a:p>
        </p:txBody>
      </p:sp>
    </p:spTree>
    <p:extLst>
      <p:ext uri="{BB962C8B-B14F-4D97-AF65-F5344CB8AC3E}">
        <p14:creationId xmlns:p14="http://schemas.microsoft.com/office/powerpoint/2010/main" val="602813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Click on the desired result or refine your search.</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205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20826" r="1199" b="2567"/>
          <a:stretch/>
        </p:blipFill>
        <p:spPr bwMode="auto">
          <a:xfrm>
            <a:off x="1447800" y="1797835"/>
            <a:ext cx="7543800" cy="3288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3413260" y="3350624"/>
            <a:ext cx="593860" cy="643349"/>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Searching for Documents</a:t>
            </a:r>
            <a:endParaRPr lang="en-US" dirty="0"/>
          </a:p>
        </p:txBody>
      </p:sp>
      <p:sp>
        <p:nvSpPr>
          <p:cNvPr id="13" name="Title 8"/>
          <p:cNvSpPr txBox="1">
            <a:spLocks/>
          </p:cNvSpPr>
          <p:nvPr/>
        </p:nvSpPr>
        <p:spPr>
          <a:xfrm>
            <a:off x="533400" y="514350"/>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dirty="0" smtClean="0">
                <a:solidFill>
                  <a:schemeClr val="bg1"/>
                </a:solidFill>
                <a:latin typeface="Perpetua" panose="02020502060401020303" pitchFamily="18" charset="0"/>
                <a:cs typeface="Adobe Arabic" pitchFamily="18" charset="-78"/>
              </a:rPr>
              <a:t>Within FamilySearch.org</a:t>
            </a:r>
            <a:endParaRPr lang="en-US" sz="4000" dirty="0"/>
          </a:p>
        </p:txBody>
      </p:sp>
    </p:spTree>
    <p:extLst>
      <p:ext uri="{BB962C8B-B14F-4D97-AF65-F5344CB8AC3E}">
        <p14:creationId xmlns:p14="http://schemas.microsoft.com/office/powerpoint/2010/main" val="18435040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304800" y="1200151"/>
            <a:ext cx="4114800" cy="3833008"/>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Here you will see the indexed results. </a:t>
            </a:r>
          </a:p>
          <a:p>
            <a:pPr lvl="0"/>
            <a:r>
              <a:rPr lang="en-US" dirty="0" smtClean="0">
                <a:solidFill>
                  <a:schemeClr val="bg1"/>
                </a:solidFill>
                <a:latin typeface="Perpetua" panose="02020502060401020303" pitchFamily="18" charset="0"/>
                <a:ea typeface="+mj-ea"/>
                <a:cs typeface="Adobe Arabic" pitchFamily="18" charset="-78"/>
              </a:rPr>
              <a:t>To view the actual document, click on “View Document” or “View Partner Site” if available.</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07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4437" t="12942" r="15639" b="3330"/>
          <a:stretch/>
        </p:blipFill>
        <p:spPr bwMode="auto">
          <a:xfrm>
            <a:off x="4038600" y="1371600"/>
            <a:ext cx="4763310" cy="320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8208050" y="3469275"/>
            <a:ext cx="593860" cy="64334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Searching for Documents</a:t>
            </a:r>
            <a:endParaRPr lang="en-US" dirty="0"/>
          </a:p>
        </p:txBody>
      </p:sp>
      <p:sp>
        <p:nvSpPr>
          <p:cNvPr id="12" name="Title 8"/>
          <p:cNvSpPr txBox="1">
            <a:spLocks/>
          </p:cNvSpPr>
          <p:nvPr/>
        </p:nvSpPr>
        <p:spPr>
          <a:xfrm>
            <a:off x="533400" y="514350"/>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dirty="0" smtClean="0">
                <a:solidFill>
                  <a:schemeClr val="bg1"/>
                </a:solidFill>
                <a:latin typeface="Perpetua" panose="02020502060401020303" pitchFamily="18" charset="0"/>
                <a:cs typeface="Adobe Arabic" pitchFamily="18" charset="-78"/>
              </a:rPr>
              <a:t>Within FamilySearch.org</a:t>
            </a:r>
            <a:endParaRPr lang="en-US" sz="4000" dirty="0"/>
          </a:p>
        </p:txBody>
      </p:sp>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304800" y="1200150"/>
            <a:ext cx="1975610" cy="3657599"/>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Image of original document.</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4098" name="Picture 2" descr="Record Imag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922" t="18954" r="10572" b="9506"/>
          <a:stretch/>
        </p:blipFill>
        <p:spPr bwMode="auto">
          <a:xfrm>
            <a:off x="2280410" y="1123951"/>
            <a:ext cx="6709211" cy="401955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Searching for Documents</a:t>
            </a:r>
            <a:endParaRPr lang="en-US" dirty="0"/>
          </a:p>
        </p:txBody>
      </p:sp>
      <p:sp>
        <p:nvSpPr>
          <p:cNvPr id="11" name="Title 8"/>
          <p:cNvSpPr txBox="1">
            <a:spLocks/>
          </p:cNvSpPr>
          <p:nvPr/>
        </p:nvSpPr>
        <p:spPr>
          <a:xfrm>
            <a:off x="533400" y="514350"/>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dirty="0" smtClean="0">
                <a:solidFill>
                  <a:schemeClr val="bg1"/>
                </a:solidFill>
                <a:latin typeface="Perpetua" panose="02020502060401020303" pitchFamily="18" charset="0"/>
                <a:cs typeface="Adobe Arabic" pitchFamily="18" charset="-78"/>
              </a:rPr>
              <a:t>Within FamilySearch.org</a:t>
            </a:r>
            <a:endParaRPr lang="en-US" sz="4000" dirty="0"/>
          </a:p>
        </p:txBody>
      </p:sp>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457200" y="1200150"/>
            <a:ext cx="2743200" cy="3925289"/>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Click “Attach to Family Tree” to add this document as a “Source” to your ancestor’s record.</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07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4437" t="12942" r="15639" b="3330"/>
          <a:stretch/>
        </p:blipFill>
        <p:spPr bwMode="auto">
          <a:xfrm>
            <a:off x="3200400" y="1216231"/>
            <a:ext cx="5806743" cy="3909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8229600" y="2114550"/>
            <a:ext cx="593860" cy="64334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Searching for Documents</a:t>
            </a:r>
            <a:endParaRPr lang="en-US" dirty="0"/>
          </a:p>
        </p:txBody>
      </p:sp>
      <p:sp>
        <p:nvSpPr>
          <p:cNvPr id="12" name="Title 8"/>
          <p:cNvSpPr txBox="1">
            <a:spLocks/>
          </p:cNvSpPr>
          <p:nvPr/>
        </p:nvSpPr>
        <p:spPr>
          <a:xfrm>
            <a:off x="533400" y="514350"/>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dirty="0" smtClean="0">
                <a:solidFill>
                  <a:schemeClr val="bg1"/>
                </a:solidFill>
                <a:latin typeface="Perpetua" panose="02020502060401020303" pitchFamily="18" charset="0"/>
                <a:cs typeface="Adobe Arabic" pitchFamily="18" charset="-78"/>
              </a:rPr>
              <a:t>Within FamilySearch.org</a:t>
            </a:r>
            <a:endParaRPr lang="en-US" sz="4000" dirty="0"/>
          </a:p>
        </p:txBody>
      </p:sp>
    </p:spTree>
    <p:extLst>
      <p:ext uri="{BB962C8B-B14F-4D97-AF65-F5344CB8AC3E}">
        <p14:creationId xmlns:p14="http://schemas.microsoft.com/office/powerpoint/2010/main" val="1037085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3276600" y="1504949"/>
            <a:ext cx="5638800" cy="3089673"/>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Confirm you are adding the source to the correct ancestor and then click “Attach”.</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512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69381" t="12063" r="1230"/>
          <a:stretch/>
        </p:blipFill>
        <p:spPr bwMode="auto">
          <a:xfrm>
            <a:off x="304800" y="754743"/>
            <a:ext cx="2612572" cy="4395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685800" y="4106272"/>
            <a:ext cx="593860" cy="64334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Searching for Documents</a:t>
            </a:r>
            <a:endParaRPr lang="en-US" dirty="0"/>
          </a:p>
        </p:txBody>
      </p:sp>
      <p:sp>
        <p:nvSpPr>
          <p:cNvPr id="12" name="Title 8"/>
          <p:cNvSpPr txBox="1">
            <a:spLocks/>
          </p:cNvSpPr>
          <p:nvPr/>
        </p:nvSpPr>
        <p:spPr>
          <a:xfrm>
            <a:off x="533400" y="514350"/>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dirty="0" smtClean="0">
                <a:solidFill>
                  <a:schemeClr val="bg1"/>
                </a:solidFill>
                <a:latin typeface="Perpetua" panose="02020502060401020303" pitchFamily="18" charset="0"/>
                <a:cs typeface="Adobe Arabic" pitchFamily="18" charset="-78"/>
              </a:rPr>
              <a:t>Within FamilySearch.org</a:t>
            </a:r>
            <a:endParaRPr lang="en-US" sz="4000" dirty="0"/>
          </a:p>
        </p:txBody>
      </p:sp>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457200" y="1200150"/>
            <a:ext cx="2743200" cy="3846367"/>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You can now return to the person page and view your newly added source.</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614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5911" t="14154" r="17096" b="25974"/>
          <a:stretch/>
        </p:blipFill>
        <p:spPr bwMode="auto">
          <a:xfrm>
            <a:off x="3352800" y="1809750"/>
            <a:ext cx="5653993" cy="2840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8153400" y="2625548"/>
            <a:ext cx="593860" cy="64334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Searching for Documents</a:t>
            </a:r>
            <a:endParaRPr lang="en-US" dirty="0"/>
          </a:p>
        </p:txBody>
      </p:sp>
      <p:sp>
        <p:nvSpPr>
          <p:cNvPr id="12" name="Title 8"/>
          <p:cNvSpPr txBox="1">
            <a:spLocks/>
          </p:cNvSpPr>
          <p:nvPr/>
        </p:nvSpPr>
        <p:spPr>
          <a:xfrm>
            <a:off x="533400" y="514350"/>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dirty="0" smtClean="0">
                <a:solidFill>
                  <a:schemeClr val="bg1"/>
                </a:solidFill>
                <a:latin typeface="Perpetua" panose="02020502060401020303" pitchFamily="18" charset="0"/>
                <a:cs typeface="Adobe Arabic" pitchFamily="18" charset="-78"/>
              </a:rPr>
              <a:t>Within FamilySearch.org</a:t>
            </a:r>
            <a:endParaRPr lang="en-US" sz="4000" dirty="0"/>
          </a:p>
        </p:txBody>
      </p:sp>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457200" y="1200151"/>
            <a:ext cx="4490491" cy="394310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Sources are linked to your ancestor using the Indexing project name.</a:t>
            </a:r>
          </a:p>
          <a:p>
            <a:pPr lvl="0"/>
            <a:r>
              <a:rPr lang="en-US" dirty="0" smtClean="0">
                <a:solidFill>
                  <a:schemeClr val="bg1"/>
                </a:solidFill>
                <a:latin typeface="Perpetua" panose="02020502060401020303" pitchFamily="18" charset="0"/>
                <a:ea typeface="+mj-ea"/>
                <a:cs typeface="Adobe Arabic" pitchFamily="18" charset="-78"/>
              </a:rPr>
              <a:t>Click the Source and then “Edit” to rename it something more appropriate.</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717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3958" t="11955" r="33996"/>
          <a:stretch/>
        </p:blipFill>
        <p:spPr bwMode="auto">
          <a:xfrm>
            <a:off x="4947691" y="1276350"/>
            <a:ext cx="4065681" cy="3866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5638800" y="2888126"/>
            <a:ext cx="593860" cy="64334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Editing Source Title</a:t>
            </a:r>
            <a:endParaRPr lang="en-US" dirty="0"/>
          </a:p>
        </p:txBody>
      </p:sp>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In the expanded view, click “Edit” again.</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819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4094" t="23596" r="33608" b="33222"/>
          <a:stretch/>
        </p:blipFill>
        <p:spPr bwMode="auto">
          <a:xfrm>
            <a:off x="2590800" y="2018021"/>
            <a:ext cx="6395852" cy="2969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8001000" y="2859224"/>
            <a:ext cx="593860" cy="64334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Editing Source Title</a:t>
            </a:r>
            <a:endParaRPr lang="en-US" dirty="0"/>
          </a:p>
        </p:txBody>
      </p:sp>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Editing Source Title</a:t>
            </a:r>
            <a:endParaRPr lang="en-US" dirty="0"/>
          </a:p>
        </p:txBody>
      </p:sp>
      <p:sp>
        <p:nvSpPr>
          <p:cNvPr id="10" name="Content Placeholder 9"/>
          <p:cNvSpPr>
            <a:spLocks noGrp="1"/>
          </p:cNvSpPr>
          <p:nvPr>
            <p:ph idx="1"/>
          </p:nvPr>
        </p:nvSpPr>
        <p:spPr>
          <a:xfrm>
            <a:off x="457200" y="2882899"/>
            <a:ext cx="8458200" cy="1974851"/>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Here is one possible naming </a:t>
            </a:r>
            <a:r>
              <a:rPr lang="en-US" sz="2800" dirty="0">
                <a:solidFill>
                  <a:schemeClr val="bg1"/>
                </a:solidFill>
                <a:latin typeface="Perpetua" panose="02020502060401020303" pitchFamily="18" charset="0"/>
                <a:ea typeface="+mj-ea"/>
                <a:cs typeface="Adobe Arabic" pitchFamily="18" charset="-78"/>
              </a:rPr>
              <a:t>c</a:t>
            </a:r>
            <a:r>
              <a:rPr lang="en-US" sz="2800" dirty="0" smtClean="0">
                <a:solidFill>
                  <a:schemeClr val="bg1"/>
                </a:solidFill>
                <a:latin typeface="Perpetua" panose="02020502060401020303" pitchFamily="18" charset="0"/>
                <a:ea typeface="+mj-ea"/>
                <a:cs typeface="Adobe Arabic" pitchFamily="18" charset="-78"/>
              </a:rPr>
              <a:t>onvention:</a:t>
            </a:r>
          </a:p>
          <a:p>
            <a:pPr lvl="1"/>
            <a:r>
              <a:rPr lang="en-US" sz="2400" dirty="0" smtClean="0">
                <a:solidFill>
                  <a:schemeClr val="bg1"/>
                </a:solidFill>
                <a:latin typeface="Perpetua" panose="02020502060401020303" pitchFamily="18" charset="0"/>
                <a:ea typeface="+mj-ea"/>
                <a:cs typeface="Adobe Arabic" pitchFamily="18" charset="-78"/>
              </a:rPr>
              <a:t>Record Type; Date; Person’s Name</a:t>
            </a:r>
          </a:p>
          <a:p>
            <a:pPr lvl="1"/>
            <a:r>
              <a:rPr lang="en-US" sz="2000" dirty="0" smtClean="0">
                <a:solidFill>
                  <a:schemeClr val="bg1"/>
                </a:solidFill>
                <a:latin typeface="Perpetua" panose="02020502060401020303" pitchFamily="18" charset="0"/>
                <a:ea typeface="+mj-ea"/>
                <a:cs typeface="Adobe Arabic" pitchFamily="18" charset="-78"/>
              </a:rPr>
              <a:t>Birth Record; 10 Oct 1820, John William Jones</a:t>
            </a:r>
          </a:p>
          <a:p>
            <a:pPr lvl="1"/>
            <a:r>
              <a:rPr lang="en-US" sz="2000" dirty="0" smtClean="0">
                <a:solidFill>
                  <a:schemeClr val="bg1"/>
                </a:solidFill>
                <a:latin typeface="Perpetua" panose="02020502060401020303" pitchFamily="18" charset="0"/>
                <a:ea typeface="+mj-ea"/>
                <a:cs typeface="Adobe Arabic" pitchFamily="18" charset="-78"/>
              </a:rPr>
              <a:t>Marriage Record; 15 Aug 1835; James Paul Smith/Bertha Lynn Peterson</a:t>
            </a:r>
            <a:endParaRPr lang="en-US" sz="20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921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3788" t="23751" r="13189" b="35307"/>
          <a:stretch/>
        </p:blipFill>
        <p:spPr bwMode="auto">
          <a:xfrm>
            <a:off x="3200399" y="1047750"/>
            <a:ext cx="5821911" cy="183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3637030" y="2663824"/>
            <a:ext cx="296930" cy="321675"/>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9"/>
          <p:cNvSpPr txBox="1">
            <a:spLocks/>
          </p:cNvSpPr>
          <p:nvPr/>
        </p:nvSpPr>
        <p:spPr>
          <a:xfrm>
            <a:off x="228599" y="1200150"/>
            <a:ext cx="2971799" cy="15593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smtClean="0">
                <a:solidFill>
                  <a:schemeClr val="bg1"/>
                </a:solidFill>
                <a:latin typeface="Perpetua" panose="02020502060401020303" pitchFamily="18" charset="0"/>
                <a:ea typeface="+mj-ea"/>
                <a:cs typeface="Adobe Arabic" pitchFamily="18" charset="-78"/>
              </a:rPr>
              <a:t>Rename the Title to something more appropriate.</a:t>
            </a:r>
            <a:endParaRPr lang="en-US" sz="2800" dirty="0">
              <a:solidFill>
                <a:schemeClr val="bg1"/>
              </a:solidFill>
              <a:latin typeface="Perpetua" panose="02020502060401020303" pitchFamily="18" charset="0"/>
            </a:endParaRPr>
          </a:p>
        </p:txBody>
      </p:sp>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Tag Source Event to Vital Information</a:t>
            </a:r>
            <a:endParaRPr lang="en-US" dirty="0"/>
          </a:p>
        </p:txBody>
      </p:sp>
      <p:sp>
        <p:nvSpPr>
          <p:cNvPr id="10" name="Content Placeholder 9"/>
          <p:cNvSpPr>
            <a:spLocks noGrp="1"/>
          </p:cNvSpPr>
          <p:nvPr>
            <p:ph idx="1"/>
          </p:nvPr>
        </p:nvSpPr>
        <p:spPr>
          <a:xfrm>
            <a:off x="457200" y="1200150"/>
            <a:ext cx="5791200" cy="3809999"/>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You can tag each field under “Vital Information” to a source. </a:t>
            </a:r>
          </a:p>
          <a:p>
            <a:pPr lvl="0"/>
            <a:r>
              <a:rPr lang="en-US" sz="2800" dirty="0" smtClean="0">
                <a:solidFill>
                  <a:schemeClr val="bg1"/>
                </a:solidFill>
                <a:latin typeface="Perpetua" panose="02020502060401020303" pitchFamily="18" charset="0"/>
                <a:ea typeface="+mj-ea"/>
                <a:cs typeface="Adobe Arabic" pitchFamily="18" charset="-78"/>
              </a:rPr>
              <a:t>This will validate that the information is correct.</a:t>
            </a:r>
          </a:p>
          <a:p>
            <a:pPr lvl="0"/>
            <a:r>
              <a:rPr lang="en-US" sz="2800" dirty="0" smtClean="0">
                <a:solidFill>
                  <a:schemeClr val="bg1"/>
                </a:solidFill>
                <a:latin typeface="Perpetua" panose="02020502060401020303" pitchFamily="18" charset="0"/>
                <a:ea typeface="+mj-ea"/>
                <a:cs typeface="Adobe Arabic" pitchFamily="18" charset="-78"/>
              </a:rPr>
              <a:t>For example, this is the correct birth date, because it is listed on the birth record, death record and headstone.</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4946" t="23567" r="62226" b="26363"/>
          <a:stretch/>
        </p:blipFill>
        <p:spPr bwMode="auto">
          <a:xfrm>
            <a:off x="6248400" y="1504950"/>
            <a:ext cx="2681538" cy="3306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6400800" y="2876550"/>
            <a:ext cx="1676400" cy="48318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97558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Tag Source Event to Vital Information</a:t>
            </a:r>
            <a:endParaRPr lang="en-US" dirty="0"/>
          </a:p>
        </p:txBody>
      </p:sp>
      <p:sp>
        <p:nvSpPr>
          <p:cNvPr id="10" name="Content Placeholder 9"/>
          <p:cNvSpPr>
            <a:spLocks noGrp="1"/>
          </p:cNvSpPr>
          <p:nvPr>
            <p:ph idx="1"/>
          </p:nvPr>
        </p:nvSpPr>
        <p:spPr>
          <a:xfrm>
            <a:off x="457200" y="1200151"/>
            <a:ext cx="4211177" cy="3812720"/>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On the ancestor’s Person/Details page, click on your newly added source.</a:t>
            </a:r>
          </a:p>
          <a:p>
            <a:pPr lvl="0"/>
            <a:r>
              <a:rPr lang="en-US" sz="2800" dirty="0" smtClean="0">
                <a:solidFill>
                  <a:schemeClr val="bg1"/>
                </a:solidFill>
                <a:latin typeface="Perpetua" panose="02020502060401020303" pitchFamily="18" charset="0"/>
                <a:ea typeface="+mj-ea"/>
                <a:cs typeface="Adobe Arabic" pitchFamily="18" charset="-78"/>
              </a:rPr>
              <a:t>Click on “Tag Event”.</a:t>
            </a:r>
          </a:p>
          <a:p>
            <a:pPr lvl="0"/>
            <a:r>
              <a:rPr lang="en-US" sz="2800" dirty="0" smtClean="0">
                <a:solidFill>
                  <a:schemeClr val="bg1"/>
                </a:solidFill>
                <a:latin typeface="Perpetua" panose="02020502060401020303" pitchFamily="18" charset="0"/>
                <a:ea typeface="+mj-ea"/>
                <a:cs typeface="Adobe Arabic" pitchFamily="18" charset="-78"/>
              </a:rPr>
              <a:t>Check the data this source contains.</a:t>
            </a:r>
          </a:p>
          <a:p>
            <a:pPr lvl="0"/>
            <a:r>
              <a:rPr lang="en-US" sz="2800" dirty="0" smtClean="0">
                <a:solidFill>
                  <a:schemeClr val="bg1"/>
                </a:solidFill>
                <a:latin typeface="Perpetua" panose="02020502060401020303" pitchFamily="18" charset="0"/>
                <a:ea typeface="+mj-ea"/>
                <a:cs typeface="Adobe Arabic" pitchFamily="18" charset="-78"/>
              </a:rPr>
              <a:t>Click the blue “Tag” button.</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1126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3388" t="23929" r="34566"/>
          <a:stretch/>
        </p:blipFill>
        <p:spPr bwMode="auto">
          <a:xfrm>
            <a:off x="4668377" y="1276350"/>
            <a:ext cx="4268795" cy="3507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6629400" y="3164475"/>
            <a:ext cx="593860" cy="64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457200" y="1200151"/>
            <a:ext cx="2715962" cy="3394472"/>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You can also click on the desired field under vital Information…</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1229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4946" t="23567" r="35859" b="26363"/>
          <a:stretch/>
        </p:blipFill>
        <p:spPr bwMode="auto">
          <a:xfrm>
            <a:off x="3173162" y="1276350"/>
            <a:ext cx="5778854" cy="3306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3925526" y="2233201"/>
            <a:ext cx="593860" cy="64334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Tag Source Event to Vital Information</a:t>
            </a:r>
            <a:endParaRPr lang="en-US" dirty="0"/>
          </a:p>
        </p:txBody>
      </p:sp>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 y="-11133"/>
            <a:ext cx="9144000" cy="5238750"/>
          </a:xfrm>
          <a:prstGeom prst="rect">
            <a:avLst/>
          </a:prstGeom>
        </p:spPr>
      </p:pic>
      <p:sp>
        <p:nvSpPr>
          <p:cNvPr id="10" name="Content Placeholder 9"/>
          <p:cNvSpPr>
            <a:spLocks noGrp="1"/>
          </p:cNvSpPr>
          <p:nvPr>
            <p:ph idx="1"/>
          </p:nvPr>
        </p:nvSpPr>
        <p:spPr>
          <a:xfrm>
            <a:off x="457201" y="1200151"/>
            <a:ext cx="3733799" cy="3394472"/>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…and select the sources that validate this information.  </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1331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3655" t="24482" r="35645"/>
          <a:stretch/>
        </p:blipFill>
        <p:spPr bwMode="auto">
          <a:xfrm>
            <a:off x="4419601" y="1074184"/>
            <a:ext cx="4556166" cy="3815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5364230" y="3805825"/>
            <a:ext cx="593860" cy="6433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5148330" y="2608242"/>
            <a:ext cx="593860" cy="64334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Tag Source Event to Vital Information</a:t>
            </a:r>
            <a:endParaRPr lang="en-US" dirty="0"/>
          </a:p>
        </p:txBody>
      </p:sp>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Uploading a Source to </a:t>
            </a:r>
            <a:r>
              <a:rPr lang="en-US" sz="4000" dirty="0" smtClean="0">
                <a:solidFill>
                  <a:schemeClr val="bg1"/>
                </a:solidFill>
                <a:latin typeface="Perpetua" panose="02020502060401020303" pitchFamily="18" charset="0"/>
                <a:cs typeface="Adobe Arabic" pitchFamily="18" charset="-78"/>
              </a:rPr>
              <a:t>FamilySearch.org </a:t>
            </a:r>
            <a:endParaRPr lang="en-US" sz="4000"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If you have a document you have scanned or have on your computer. You can upload it to Family Tree.</a:t>
            </a:r>
          </a:p>
          <a:p>
            <a:pPr lvl="0"/>
            <a:r>
              <a:rPr lang="en-US" sz="2800" dirty="0" smtClean="0">
                <a:solidFill>
                  <a:schemeClr val="bg1"/>
                </a:solidFill>
                <a:latin typeface="Perpetua" panose="02020502060401020303" pitchFamily="18" charset="0"/>
                <a:ea typeface="+mj-ea"/>
                <a:cs typeface="Adobe Arabic" pitchFamily="18" charset="-78"/>
              </a:rPr>
              <a:t>In Tree View, click on the desired ancestor and “Person” to go to their </a:t>
            </a:r>
            <a:r>
              <a:rPr lang="en-US" sz="2800" dirty="0" smtClean="0">
                <a:solidFill>
                  <a:schemeClr val="bg1"/>
                </a:solidFill>
                <a:latin typeface="Perpetua" panose="02020502060401020303" pitchFamily="18" charset="0"/>
                <a:ea typeface="+mj-ea"/>
                <a:cs typeface="Adobe Arabic" pitchFamily="18" charset="-78"/>
              </a:rPr>
              <a:t>person page.</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26627"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36007" t="29102" r="9399" b="31612"/>
          <a:stretch/>
        </p:blipFill>
        <p:spPr bwMode="auto">
          <a:xfrm>
            <a:off x="3728720" y="2745338"/>
            <a:ext cx="5232946" cy="211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5148330" y="3681001"/>
            <a:ext cx="593860" cy="64334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7391400" y="4400550"/>
            <a:ext cx="593860" cy="64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3805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a Source to </a:t>
            </a:r>
            <a:r>
              <a:rPr lang="en-US" sz="4000" dirty="0">
                <a:solidFill>
                  <a:schemeClr val="bg1"/>
                </a:solidFill>
                <a:latin typeface="Perpetua" panose="02020502060401020303" pitchFamily="18" charset="0"/>
                <a:cs typeface="Adobe Arabic" pitchFamily="18" charset="-78"/>
              </a:rPr>
              <a:t>FamilySearch.org </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Under “Sources” click on “Create New Source”</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49153" name="Picture 1"/>
          <p:cNvPicPr>
            <a:picLocks noChangeAspect="1" noChangeArrowheads="1"/>
          </p:cNvPicPr>
          <p:nvPr/>
        </p:nvPicPr>
        <p:blipFill rotWithShape="1">
          <a:blip r:embed="rId6">
            <a:extLst>
              <a:ext uri="{28A0092B-C50C-407E-A947-70E740481C1C}">
                <a14:useLocalDpi xmlns:a14="http://schemas.microsoft.com/office/drawing/2010/main" val="0"/>
              </a:ext>
            </a:extLst>
          </a:blip>
          <a:srcRect l="15211" t="23841" r="35732" b="33667"/>
          <a:stretch/>
        </p:blipFill>
        <p:spPr bwMode="auto">
          <a:xfrm>
            <a:off x="2133600" y="2087734"/>
            <a:ext cx="6235700" cy="3036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3581400" y="2619375"/>
            <a:ext cx="593860" cy="64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5586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a Source to </a:t>
            </a:r>
            <a:r>
              <a:rPr lang="en-US" sz="4000" dirty="0">
                <a:solidFill>
                  <a:schemeClr val="bg1"/>
                </a:solidFill>
                <a:latin typeface="Perpetua" panose="02020502060401020303" pitchFamily="18" charset="0"/>
                <a:cs typeface="Adobe Arabic" pitchFamily="18" charset="-78"/>
              </a:rPr>
              <a:t>FamilySearch.org </a:t>
            </a:r>
            <a:endParaRPr lang="en-US" dirty="0"/>
          </a:p>
        </p:txBody>
      </p:sp>
      <p:sp>
        <p:nvSpPr>
          <p:cNvPr id="10" name="Content Placeholder 9"/>
          <p:cNvSpPr>
            <a:spLocks noGrp="1"/>
          </p:cNvSpPr>
          <p:nvPr>
            <p:ph idx="1"/>
          </p:nvPr>
        </p:nvSpPr>
        <p:spPr>
          <a:xfrm>
            <a:off x="457200" y="1200151"/>
            <a:ext cx="4038600" cy="3943348"/>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Click the “Add File” button to browse for the file on your computer.</a:t>
            </a:r>
          </a:p>
          <a:p>
            <a:pPr lvl="0"/>
            <a:r>
              <a:rPr lang="en-US" dirty="0" smtClean="0">
                <a:solidFill>
                  <a:schemeClr val="bg1"/>
                </a:solidFill>
                <a:latin typeface="Perpetua" panose="02020502060401020303" pitchFamily="18" charset="0"/>
                <a:ea typeface="+mj-ea"/>
                <a:cs typeface="Adobe Arabic" pitchFamily="18" charset="-78"/>
              </a:rPr>
              <a:t>To link to a web page, click “Web Page URL” and paste the link.</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22531"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3568" t="24827" r="44656" b="20660"/>
          <a:stretch/>
        </p:blipFill>
        <p:spPr bwMode="auto">
          <a:xfrm>
            <a:off x="4457700" y="1352550"/>
            <a:ext cx="4478246" cy="3285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5410200" y="3867150"/>
            <a:ext cx="593860" cy="64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a Source to </a:t>
            </a:r>
            <a:r>
              <a:rPr lang="en-US" sz="4000" dirty="0">
                <a:solidFill>
                  <a:schemeClr val="bg1"/>
                </a:solidFill>
                <a:latin typeface="Perpetua" panose="02020502060401020303" pitchFamily="18" charset="0"/>
                <a:cs typeface="Adobe Arabic" pitchFamily="18" charset="-78"/>
              </a:rPr>
              <a:t>FamilySearch.org </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If you haven’t already uploaded the document, click on the green plus button. </a:t>
            </a:r>
          </a:p>
          <a:p>
            <a:pPr lvl="0"/>
            <a:r>
              <a:rPr lang="en-US" sz="2800" dirty="0" smtClean="0">
                <a:solidFill>
                  <a:schemeClr val="bg1"/>
                </a:solidFill>
                <a:latin typeface="Perpetua" panose="02020502060401020303" pitchFamily="18" charset="0"/>
                <a:ea typeface="+mj-ea"/>
                <a:cs typeface="Adobe Arabic" pitchFamily="18" charset="-78"/>
              </a:rPr>
              <a:t>When the file finishes </a:t>
            </a:r>
          </a:p>
          <a:p>
            <a:pPr marL="0" lvl="0" indent="0">
              <a:buNone/>
            </a:pPr>
            <a:r>
              <a:rPr lang="en-US" sz="2800" dirty="0" smtClean="0">
                <a:solidFill>
                  <a:schemeClr val="bg1"/>
                </a:solidFill>
                <a:latin typeface="Perpetua" panose="02020502060401020303" pitchFamily="18" charset="0"/>
                <a:ea typeface="+mj-ea"/>
                <a:cs typeface="Adobe Arabic" pitchFamily="18" charset="-78"/>
              </a:rPr>
              <a:t>     uploading, it will be </a:t>
            </a:r>
          </a:p>
          <a:p>
            <a:pPr marL="0" lvl="0" indent="0">
              <a:buNone/>
            </a:pPr>
            <a:r>
              <a:rPr lang="en-US" sz="2800" dirty="0" smtClean="0">
                <a:solidFill>
                  <a:schemeClr val="bg1"/>
                </a:solidFill>
                <a:latin typeface="Perpetua" panose="02020502060401020303" pitchFamily="18" charset="0"/>
                <a:ea typeface="+mj-ea"/>
                <a:cs typeface="Adobe Arabic" pitchFamily="18" charset="-78"/>
              </a:rPr>
              <a:t>     visible below. </a:t>
            </a:r>
            <a:endParaRPr lang="en-US" sz="2800" dirty="0">
              <a:solidFill>
                <a:schemeClr val="bg1"/>
              </a:solidFill>
              <a:latin typeface="Perpetua" panose="02020502060401020303" pitchFamily="18" charset="0"/>
              <a:ea typeface="+mj-ea"/>
              <a:cs typeface="Adobe Arabic" pitchFamily="18" charset="-78"/>
            </a:endParaRPr>
          </a:p>
          <a:p>
            <a:pPr lvl="0"/>
            <a:r>
              <a:rPr lang="en-US" sz="2800" dirty="0" smtClean="0">
                <a:solidFill>
                  <a:schemeClr val="bg1"/>
                </a:solidFill>
                <a:latin typeface="Perpetua" panose="02020502060401020303" pitchFamily="18" charset="0"/>
                <a:ea typeface="+mj-ea"/>
                <a:cs typeface="Adobe Arabic" pitchFamily="18" charset="-78"/>
              </a:rPr>
              <a:t>Select the correct file and</a:t>
            </a:r>
          </a:p>
          <a:p>
            <a:pPr marL="0" lvl="0" indent="0">
              <a:buNone/>
            </a:pPr>
            <a:r>
              <a:rPr lang="en-US" sz="2800" dirty="0" smtClean="0">
                <a:solidFill>
                  <a:schemeClr val="bg1"/>
                </a:solidFill>
                <a:latin typeface="Perpetua" panose="02020502060401020303" pitchFamily="18" charset="0"/>
                <a:ea typeface="+mj-ea"/>
                <a:cs typeface="Adobe Arabic" pitchFamily="18" charset="-78"/>
              </a:rPr>
              <a:t>     click attach to source.</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23555"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4394" t="16240" r="14924"/>
          <a:stretch/>
        </p:blipFill>
        <p:spPr bwMode="auto">
          <a:xfrm>
            <a:off x="4286072" y="2038350"/>
            <a:ext cx="4464228" cy="2974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6518186" y="2882153"/>
            <a:ext cx="593860" cy="6433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4419600" y="4510499"/>
            <a:ext cx="593860" cy="64334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8156440" y="2266950"/>
            <a:ext cx="593860" cy="64334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642224" y="2952750"/>
            <a:ext cx="314509" cy="40011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a:t>
            </a:r>
            <a:endParaRPr 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3" name="Rectangle 12"/>
          <p:cNvSpPr/>
          <p:nvPr/>
        </p:nvSpPr>
        <p:spPr>
          <a:xfrm>
            <a:off x="4516416" y="4544639"/>
            <a:ext cx="340157"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a:t>
            </a:r>
            <a:endPar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4" name="Rectangle 13"/>
          <p:cNvSpPr/>
          <p:nvPr/>
        </p:nvSpPr>
        <p:spPr>
          <a:xfrm>
            <a:off x="8283291" y="2343150"/>
            <a:ext cx="340157"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3</a:t>
            </a:r>
            <a:endPar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a Source to </a:t>
            </a:r>
            <a:r>
              <a:rPr lang="en-US" sz="4000" dirty="0">
                <a:solidFill>
                  <a:schemeClr val="bg1"/>
                </a:solidFill>
                <a:latin typeface="Perpetua" panose="02020502060401020303" pitchFamily="18" charset="0"/>
                <a:cs typeface="Adobe Arabic" pitchFamily="18" charset="-78"/>
              </a:rPr>
              <a:t>FamilySearch.org </a:t>
            </a:r>
            <a:endParaRPr lang="en-US" dirty="0"/>
          </a:p>
        </p:txBody>
      </p:sp>
      <p:sp>
        <p:nvSpPr>
          <p:cNvPr id="10" name="Content Placeholder 9"/>
          <p:cNvSpPr>
            <a:spLocks noGrp="1"/>
          </p:cNvSpPr>
          <p:nvPr>
            <p:ph idx="1"/>
          </p:nvPr>
        </p:nvSpPr>
        <p:spPr>
          <a:xfrm>
            <a:off x="457200" y="1200150"/>
            <a:ext cx="5105400" cy="3733799"/>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Add Source Title, Where the record was found and Record Description.</a:t>
            </a:r>
          </a:p>
          <a:p>
            <a:pPr lvl="0"/>
            <a:r>
              <a:rPr lang="en-US" dirty="0" smtClean="0">
                <a:solidFill>
                  <a:schemeClr val="bg1"/>
                </a:solidFill>
                <a:latin typeface="Perpetua" panose="02020502060401020303" pitchFamily="18" charset="0"/>
                <a:ea typeface="+mj-ea"/>
                <a:cs typeface="Adobe Arabic" pitchFamily="18" charset="-78"/>
              </a:rPr>
              <a:t>Click “Save”.</a:t>
            </a:r>
          </a:p>
          <a:p>
            <a:pPr lvl="0"/>
            <a:r>
              <a:rPr lang="en-US" dirty="0" smtClean="0">
                <a:solidFill>
                  <a:schemeClr val="bg1"/>
                </a:solidFill>
                <a:latin typeface="Perpetua" panose="02020502060401020303" pitchFamily="18" charset="0"/>
                <a:ea typeface="+mj-ea"/>
                <a:cs typeface="Adobe Arabic" pitchFamily="18" charset="-78"/>
              </a:rPr>
              <a:t>Consider naming conventions.</a:t>
            </a:r>
          </a:p>
          <a:p>
            <a:pPr lvl="0"/>
            <a:r>
              <a:rPr lang="en-US" dirty="0" smtClean="0">
                <a:solidFill>
                  <a:schemeClr val="bg1"/>
                </a:solidFill>
                <a:latin typeface="Perpetua" panose="02020502060401020303" pitchFamily="18" charset="0"/>
                <a:ea typeface="+mj-ea"/>
                <a:cs typeface="Adobe Arabic" pitchFamily="18" charset="-78"/>
              </a:rPr>
              <a:t>Tag Source to Vital Information.</a:t>
            </a:r>
            <a:endParaRPr lang="en-US" dirty="0" smtClean="0">
              <a:solidFill>
                <a:schemeClr val="bg1"/>
              </a:solidFill>
              <a:latin typeface="Perpetua" panose="02020502060401020303" pitchFamily="18" charset="0"/>
              <a:ea typeface="+mj-ea"/>
              <a:cs typeface="Adobe Arabic" pitchFamily="18" charset="-78"/>
            </a:endParaRPr>
          </a:p>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2457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3119" t="13148" r="43440"/>
          <a:stretch/>
        </p:blipFill>
        <p:spPr bwMode="auto">
          <a:xfrm>
            <a:off x="5410200" y="1130300"/>
            <a:ext cx="3487638" cy="3920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7836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Uploading Photos to FamilySearch.org</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Go to your ancestor’s Person View and click on the Memories tab. Under Photos, click on “Add”.</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072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3744" t="12708" r="15042" b="37292"/>
          <a:stretch/>
        </p:blipFill>
        <p:spPr bwMode="auto">
          <a:xfrm>
            <a:off x="1371600" y="2446922"/>
            <a:ext cx="6807201" cy="2687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1828800" y="4095750"/>
            <a:ext cx="593860" cy="6433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3139940" y="3333750"/>
            <a:ext cx="593860" cy="64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2505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Photos to FamilySearch.org</a:t>
            </a:r>
            <a:endParaRPr lang="en-US" dirty="0"/>
          </a:p>
        </p:txBody>
      </p:sp>
      <p:sp>
        <p:nvSpPr>
          <p:cNvPr id="10" name="Content Placeholder 9"/>
          <p:cNvSpPr>
            <a:spLocks noGrp="1"/>
          </p:cNvSpPr>
          <p:nvPr>
            <p:ph idx="1"/>
          </p:nvPr>
        </p:nvSpPr>
        <p:spPr>
          <a:xfrm>
            <a:off x="457200" y="1200151"/>
            <a:ext cx="3657600" cy="3394472"/>
          </a:xfrm>
        </p:spPr>
        <p:txBody>
          <a:bodyPr>
            <a:noAutofit/>
          </a:bodyPr>
          <a:lstStyle/>
          <a:p>
            <a:pPr lvl="0"/>
            <a:r>
              <a:rPr lang="en-US" sz="2800" dirty="0">
                <a:solidFill>
                  <a:schemeClr val="bg1"/>
                </a:solidFill>
                <a:latin typeface="Perpetua" panose="02020502060401020303" pitchFamily="18" charset="0"/>
                <a:cs typeface="Adobe Arabic" pitchFamily="18" charset="-78"/>
              </a:rPr>
              <a:t>If you haven’t already uploaded the document, click on the green plus button. </a:t>
            </a:r>
          </a:p>
          <a:p>
            <a:pPr lvl="0"/>
            <a:r>
              <a:rPr lang="en-US" sz="2800" dirty="0" smtClean="0">
                <a:solidFill>
                  <a:schemeClr val="bg1"/>
                </a:solidFill>
                <a:latin typeface="Perpetua" panose="02020502060401020303" pitchFamily="18" charset="0"/>
                <a:cs typeface="Adobe Arabic" pitchFamily="18" charset="-78"/>
              </a:rPr>
              <a:t>This will allow you to browse for the file on your computer.</a:t>
            </a:r>
            <a:endParaRPr lang="en-US" sz="2800" dirty="0">
              <a:solidFill>
                <a:schemeClr val="bg1"/>
              </a:solidFill>
              <a:latin typeface="Perpetua" panose="02020502060401020303" pitchFamily="18" charset="0"/>
              <a:cs typeface="Adobe Arabic" pitchFamily="18" charset="-78"/>
            </a:endParaRPr>
          </a:p>
          <a:p>
            <a:pPr marL="457200" lvl="1" indent="0">
              <a:buNone/>
            </a:pPr>
            <a:r>
              <a:rPr lang="en-US" dirty="0" smtClean="0">
                <a:latin typeface="Perpetua" panose="02020502060401020303" pitchFamily="18" charset="0"/>
              </a:rPr>
              <a:t>   </a:t>
            </a:r>
            <a:endParaRPr lang="en-US" dirty="0" smtClean="0">
              <a:latin typeface="Perpetua" panose="02020502060401020303" pitchFamily="18" charset="0"/>
            </a:endParaRP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3174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507" t="12006" r="15578" b="5928"/>
          <a:stretch/>
        </p:blipFill>
        <p:spPr bwMode="auto">
          <a:xfrm>
            <a:off x="4092450" y="1276350"/>
            <a:ext cx="4734050"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5" cstate="print">
            <a:lum bright="70000" contrast="-70000"/>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6505445" y="2297700"/>
            <a:ext cx="593860" cy="64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42545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Photos to FamilySearch.org</a:t>
            </a:r>
            <a:endParaRPr lang="en-US" dirty="0"/>
          </a:p>
        </p:txBody>
      </p:sp>
      <p:sp>
        <p:nvSpPr>
          <p:cNvPr id="10" name="Content Placeholder 9"/>
          <p:cNvSpPr>
            <a:spLocks noGrp="1"/>
          </p:cNvSpPr>
          <p:nvPr>
            <p:ph idx="1"/>
          </p:nvPr>
        </p:nvSpPr>
        <p:spPr>
          <a:xfrm>
            <a:off x="457200" y="1200150"/>
            <a:ext cx="2743200" cy="3581399"/>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In the file upload window, select the photo you want to upload and click “Open”.</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277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r="11824" b="6042"/>
          <a:stretch/>
        </p:blipFill>
        <p:spPr bwMode="auto">
          <a:xfrm>
            <a:off x="3200400" y="1200150"/>
            <a:ext cx="5678206" cy="3401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5445643" y="2619375"/>
            <a:ext cx="593860" cy="6433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8001000" y="4500151"/>
            <a:ext cx="593860" cy="64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2505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Photos to FamilySearch.org</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sz="2800" dirty="0">
                <a:solidFill>
                  <a:schemeClr val="bg1"/>
                </a:solidFill>
                <a:latin typeface="Perpetua" panose="02020502060401020303" pitchFamily="18" charset="0"/>
                <a:cs typeface="Adobe Arabic" pitchFamily="18" charset="-78"/>
              </a:rPr>
              <a:t>When the file finishes </a:t>
            </a:r>
            <a:r>
              <a:rPr lang="en-US" sz="2800" dirty="0" smtClean="0">
                <a:solidFill>
                  <a:schemeClr val="bg1"/>
                </a:solidFill>
                <a:latin typeface="Perpetua" panose="02020502060401020303" pitchFamily="18" charset="0"/>
                <a:cs typeface="Adobe Arabic" pitchFamily="18" charset="-78"/>
              </a:rPr>
              <a:t>uploading</a:t>
            </a:r>
            <a:r>
              <a:rPr lang="en-US" sz="2800" dirty="0">
                <a:solidFill>
                  <a:schemeClr val="bg1"/>
                </a:solidFill>
                <a:latin typeface="Perpetua" panose="02020502060401020303" pitchFamily="18" charset="0"/>
                <a:cs typeface="Adobe Arabic" pitchFamily="18" charset="-78"/>
              </a:rPr>
              <a:t>, it will be </a:t>
            </a:r>
            <a:r>
              <a:rPr lang="en-US" sz="2800" dirty="0" smtClean="0">
                <a:solidFill>
                  <a:schemeClr val="bg1"/>
                </a:solidFill>
                <a:latin typeface="Perpetua" panose="02020502060401020303" pitchFamily="18" charset="0"/>
                <a:cs typeface="Adobe Arabic" pitchFamily="18" charset="-78"/>
              </a:rPr>
              <a:t>visible </a:t>
            </a:r>
            <a:r>
              <a:rPr lang="en-US" sz="2800" dirty="0">
                <a:solidFill>
                  <a:schemeClr val="bg1"/>
                </a:solidFill>
                <a:latin typeface="Perpetua" panose="02020502060401020303" pitchFamily="18" charset="0"/>
                <a:cs typeface="Adobe Arabic" pitchFamily="18" charset="-78"/>
              </a:rPr>
              <a:t>below. </a:t>
            </a:r>
          </a:p>
          <a:p>
            <a:pPr lvl="0"/>
            <a:r>
              <a:rPr lang="en-US" sz="2800" dirty="0">
                <a:solidFill>
                  <a:schemeClr val="bg1"/>
                </a:solidFill>
                <a:latin typeface="Perpetua" panose="02020502060401020303" pitchFamily="18" charset="0"/>
                <a:cs typeface="Adobe Arabic" pitchFamily="18" charset="-78"/>
              </a:rPr>
              <a:t>Select the correct file </a:t>
            </a:r>
            <a:r>
              <a:rPr lang="en-US" sz="2800" dirty="0" smtClean="0">
                <a:solidFill>
                  <a:schemeClr val="bg1"/>
                </a:solidFill>
                <a:latin typeface="Perpetua" panose="02020502060401020303" pitchFamily="18" charset="0"/>
                <a:cs typeface="Adobe Arabic" pitchFamily="18" charset="-78"/>
              </a:rPr>
              <a:t>and click “Add Photos”.</a:t>
            </a:r>
            <a:endParaRPr lang="en-US" sz="2800" dirty="0">
              <a:solidFill>
                <a:schemeClr val="bg1"/>
              </a:solidFill>
              <a:latin typeface="Perpetua" panose="02020502060401020303" pitchFamily="18" charset="0"/>
              <a:cs typeface="Adobe Arabic" pitchFamily="18" charset="-78"/>
            </a:endParaRPr>
          </a:p>
          <a:p>
            <a:pPr marL="457200" lvl="1" indent="0">
              <a:buNone/>
            </a:pPr>
            <a:r>
              <a:rPr lang="en-US" dirty="0" smtClean="0">
                <a:latin typeface="Perpetua" panose="02020502060401020303" pitchFamily="18" charset="0"/>
              </a:rPr>
              <a:t>   </a:t>
            </a:r>
            <a:endParaRPr lang="en-US" dirty="0" smtClean="0">
              <a:latin typeface="Perpetua" panose="02020502060401020303" pitchFamily="18" charset="0"/>
            </a:endParaRP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3794"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803" t="12635" r="15240" b="28400"/>
          <a:stretch/>
        </p:blipFill>
        <p:spPr bwMode="auto">
          <a:xfrm>
            <a:off x="3200400" y="2374052"/>
            <a:ext cx="5803900" cy="2750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3436870" y="4593225"/>
            <a:ext cx="593860" cy="6433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8367510" y="2619375"/>
            <a:ext cx="593860" cy="64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2505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Photos to FamilySearch.org</a:t>
            </a:r>
            <a:endParaRPr lang="en-US" dirty="0"/>
          </a:p>
        </p:txBody>
      </p:sp>
      <p:sp>
        <p:nvSpPr>
          <p:cNvPr id="10" name="Content Placeholder 9"/>
          <p:cNvSpPr>
            <a:spLocks noGrp="1"/>
          </p:cNvSpPr>
          <p:nvPr>
            <p:ph idx="1"/>
          </p:nvPr>
        </p:nvSpPr>
        <p:spPr>
          <a:xfrm>
            <a:off x="457200" y="1200151"/>
            <a:ext cx="3429000" cy="3394472"/>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Once the file is uploaded, it will be visible under the Photos section.</a:t>
            </a:r>
          </a:p>
          <a:p>
            <a:pPr lvl="0"/>
            <a:r>
              <a:rPr lang="en-US" sz="2800" dirty="0" smtClean="0">
                <a:solidFill>
                  <a:schemeClr val="bg1"/>
                </a:solidFill>
                <a:latin typeface="Perpetua" panose="02020502060401020303" pitchFamily="18" charset="0"/>
                <a:ea typeface="+mj-ea"/>
                <a:cs typeface="Adobe Arabic" pitchFamily="18" charset="-78"/>
              </a:rPr>
              <a:t>Next we need to tag</a:t>
            </a:r>
            <a:r>
              <a:rPr lang="en-US" dirty="0" smtClean="0">
                <a:latin typeface="Perpetua" panose="02020502060401020303" pitchFamily="18" charset="0"/>
              </a:rPr>
              <a:t>   </a:t>
            </a:r>
            <a:endParaRPr lang="en-US" dirty="0" smtClean="0">
              <a:latin typeface="Perpetua" panose="02020502060401020303" pitchFamily="18" charset="0"/>
            </a:endParaRP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481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3780" t="11683" r="14196" b="54657"/>
          <a:stretch/>
        </p:blipFill>
        <p:spPr bwMode="auto">
          <a:xfrm>
            <a:off x="3886200" y="1123950"/>
            <a:ext cx="4978400" cy="1308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9"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l="13780" t="45136" r="14196" b="27432"/>
          <a:stretch/>
        </p:blipFill>
        <p:spPr bwMode="auto">
          <a:xfrm>
            <a:off x="3886200" y="2425701"/>
            <a:ext cx="4978400" cy="1066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9"/>
          <p:cNvSpPr txBox="1">
            <a:spLocks/>
          </p:cNvSpPr>
          <p:nvPr/>
        </p:nvSpPr>
        <p:spPr>
          <a:xfrm>
            <a:off x="457200" y="3491758"/>
            <a:ext cx="8407400" cy="333023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smtClean="0">
                <a:solidFill>
                  <a:schemeClr val="bg1"/>
                </a:solidFill>
                <a:latin typeface="Perpetua" panose="02020502060401020303" pitchFamily="18" charset="0"/>
                <a:ea typeface="+mj-ea"/>
                <a:cs typeface="Adobe Arabic" pitchFamily="18" charset="-78"/>
              </a:rPr>
              <a:t>     the individuals in the photo.</a:t>
            </a:r>
          </a:p>
          <a:p>
            <a:r>
              <a:rPr lang="en-US" sz="2800" dirty="0" smtClean="0">
                <a:solidFill>
                  <a:schemeClr val="bg1"/>
                </a:solidFill>
                <a:latin typeface="Perpetua" panose="02020502060401020303" pitchFamily="18" charset="0"/>
                <a:ea typeface="+mj-ea"/>
                <a:cs typeface="Adobe Arabic" pitchFamily="18" charset="-78"/>
              </a:rPr>
              <a:t>Click on the red exclamation point under the photo you just uploaded.</a:t>
            </a:r>
          </a:p>
          <a:p>
            <a:pPr marL="457200" lvl="1" indent="0">
              <a:buFont typeface="Arial" panose="020B0604020202020204" pitchFamily="34" charset="0"/>
              <a:buNone/>
            </a:pPr>
            <a:r>
              <a:rPr lang="en-US" dirty="0" smtClean="0">
                <a:latin typeface="Perpetua" panose="02020502060401020303" pitchFamily="18" charset="0"/>
              </a:rPr>
              <a:t>   </a:t>
            </a:r>
          </a:p>
          <a:p>
            <a:pPr marL="457200" lvl="1" indent="0">
              <a:buFont typeface="Arial" panose="020B0604020202020204" pitchFamily="34" charset="0"/>
              <a:buNone/>
            </a:pPr>
            <a:r>
              <a:rPr lang="en-US" dirty="0" smtClean="0">
                <a:latin typeface="Perpetua" panose="02020502060401020303" pitchFamily="18" charset="0"/>
              </a:rPr>
              <a:t>  </a:t>
            </a:r>
          </a:p>
          <a:p>
            <a:pPr marL="457200" lvl="1" indent="0">
              <a:buFont typeface="Arial" panose="020B0604020202020204" pitchFamily="34" charset="0"/>
              <a:buNone/>
            </a:pPr>
            <a:endParaRPr lang="en-US" dirty="0" smtClean="0">
              <a:latin typeface="Perpetua" panose="02020502060401020303" pitchFamily="18" charset="0"/>
            </a:endParaRPr>
          </a:p>
          <a:p>
            <a:pPr marL="457200" lvl="1" indent="0">
              <a:buFont typeface="Arial" panose="020B0604020202020204" pitchFamily="34" charset="0"/>
              <a:buNone/>
            </a:pPr>
            <a:endParaRPr lang="en-US" dirty="0" smtClean="0">
              <a:latin typeface="Perpetua" panose="02020502060401020303" pitchFamily="18" charset="0"/>
            </a:endParaRPr>
          </a:p>
          <a:p>
            <a:pPr marL="0" indent="0">
              <a:buFont typeface="Arial" panose="020B0604020202020204" pitchFamily="34" charset="0"/>
              <a:buNone/>
            </a:pPr>
            <a:endParaRPr lang="en-US" sz="2800" dirty="0">
              <a:solidFill>
                <a:schemeClr val="bg1"/>
              </a:solidFill>
              <a:latin typeface="Perpetua" panose="02020502060401020303" pitchFamily="18" charset="0"/>
            </a:endParaRPr>
          </a:p>
        </p:txBody>
      </p:sp>
      <p:pic>
        <p:nvPicPr>
          <p:cNvPr id="11" name="Picture 4" descr="https://encrypted-tbn1.gstatic.com/images?q=tbn:ANd9GcTXV_XU-LP8DVfyTZwVdplUWB_W5HWjIXSE1XfsswA2wEsQligsj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6705600" y="3170084"/>
            <a:ext cx="593860" cy="64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2505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Photos to FamilySearch.org</a:t>
            </a:r>
            <a:endParaRPr lang="en-US" dirty="0"/>
          </a:p>
        </p:txBody>
      </p:sp>
      <p:sp>
        <p:nvSpPr>
          <p:cNvPr id="10" name="Content Placeholder 9"/>
          <p:cNvSpPr>
            <a:spLocks noGrp="1"/>
          </p:cNvSpPr>
          <p:nvPr>
            <p:ph idx="1"/>
          </p:nvPr>
        </p:nvSpPr>
        <p:spPr>
          <a:xfrm>
            <a:off x="381000" y="1047750"/>
            <a:ext cx="3429000" cy="3733799"/>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On the tag screen, click on the photo and place a circle around the head of the primary subject.</a:t>
            </a:r>
          </a:p>
          <a:p>
            <a:pPr lvl="0"/>
            <a:r>
              <a:rPr lang="en-US" sz="2800" dirty="0" smtClean="0">
                <a:solidFill>
                  <a:schemeClr val="bg1"/>
                </a:solidFill>
                <a:latin typeface="Perpetua" panose="02020502060401020303" pitchFamily="18" charset="0"/>
                <a:ea typeface="+mj-ea"/>
                <a:cs typeface="Adobe Arabic" pitchFamily="18" charset="-78"/>
              </a:rPr>
              <a:t>Type their name and click save.</a:t>
            </a:r>
            <a:endParaRPr lang="en-US" sz="2800" dirty="0">
              <a:solidFill>
                <a:schemeClr val="bg1"/>
              </a:solidFill>
              <a:latin typeface="Perpetua" panose="02020502060401020303" pitchFamily="18" charset="0"/>
              <a:ea typeface="+mj-ea"/>
              <a:cs typeface="Adobe Arabic" pitchFamily="18" charset="-78"/>
            </a:endParaRPr>
          </a:p>
          <a:p>
            <a:pPr lvl="0"/>
            <a:r>
              <a:rPr lang="en-US" sz="2800" dirty="0" smtClean="0">
                <a:solidFill>
                  <a:schemeClr val="bg1"/>
                </a:solidFill>
                <a:latin typeface="Perpetua" panose="02020502060401020303" pitchFamily="18" charset="0"/>
                <a:ea typeface="+mj-ea"/>
                <a:cs typeface="Adobe Arabic" pitchFamily="18" charset="-78"/>
              </a:rPr>
              <a:t>This tags them in the photo.</a:t>
            </a:r>
            <a:r>
              <a:rPr lang="en-US" dirty="0" smtClean="0">
                <a:latin typeface="Perpetua" panose="02020502060401020303" pitchFamily="18" charset="0"/>
              </a:rPr>
              <a:t>   </a:t>
            </a:r>
            <a:endParaRPr lang="en-US" dirty="0" smtClean="0">
              <a:latin typeface="Perpetua" panose="02020502060401020303" pitchFamily="18" charset="0"/>
            </a:endParaRP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584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7455" t="11601" r="16584"/>
          <a:stretch/>
        </p:blipFill>
        <p:spPr bwMode="auto">
          <a:xfrm>
            <a:off x="3745045" y="1047750"/>
            <a:ext cx="5157655"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02505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Photos to FamilySearch.org</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Tag other </a:t>
            </a:r>
            <a:r>
              <a:rPr lang="en-US" sz="2800" dirty="0" smtClean="0">
                <a:solidFill>
                  <a:schemeClr val="bg1"/>
                </a:solidFill>
                <a:latin typeface="Perpetua" panose="02020502060401020303" pitchFamily="18" charset="0"/>
                <a:ea typeface="+mj-ea"/>
                <a:cs typeface="Adobe Arabic" pitchFamily="18" charset="-78"/>
              </a:rPr>
              <a:t>pictured individuals by clicking the picture, creating a circle around their faces, typing their names and then clicking “Add New </a:t>
            </a:r>
          </a:p>
          <a:p>
            <a:pPr marL="0" lvl="0" indent="0">
              <a:buNone/>
            </a:pPr>
            <a:r>
              <a:rPr lang="en-US" sz="2800" dirty="0">
                <a:solidFill>
                  <a:schemeClr val="bg1"/>
                </a:solidFill>
                <a:latin typeface="Perpetua" panose="02020502060401020303" pitchFamily="18" charset="0"/>
                <a:ea typeface="+mj-ea"/>
                <a:cs typeface="Adobe Arabic" pitchFamily="18" charset="-78"/>
              </a:rPr>
              <a:t> </a:t>
            </a:r>
            <a:r>
              <a:rPr lang="en-US" sz="2800" dirty="0" smtClean="0">
                <a:solidFill>
                  <a:schemeClr val="bg1"/>
                </a:solidFill>
                <a:latin typeface="Perpetua" panose="02020502060401020303" pitchFamily="18" charset="0"/>
                <a:ea typeface="+mj-ea"/>
                <a:cs typeface="Adobe Arabic" pitchFamily="18" charset="-78"/>
              </a:rPr>
              <a:t>    Person”.</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686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8841" t="12521" r="20429" b="25750"/>
          <a:stretch/>
        </p:blipFill>
        <p:spPr bwMode="auto">
          <a:xfrm>
            <a:off x="4114801" y="2274013"/>
            <a:ext cx="4787900" cy="2736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02505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Photos to FamilySearch.org</a:t>
            </a:r>
            <a:endParaRPr lang="en-US" dirty="0"/>
          </a:p>
        </p:txBody>
      </p:sp>
      <p:sp>
        <p:nvSpPr>
          <p:cNvPr id="10" name="Content Placeholder 9"/>
          <p:cNvSpPr>
            <a:spLocks noGrp="1"/>
          </p:cNvSpPr>
          <p:nvPr>
            <p:ph idx="1"/>
          </p:nvPr>
        </p:nvSpPr>
        <p:spPr>
          <a:xfrm>
            <a:off x="457200" y="1200151"/>
            <a:ext cx="8458200" cy="990599"/>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These additional individuals will need to be linked back to their record in family tree. </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789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8563" t="10758" r="18400" b="34393"/>
          <a:stretch/>
        </p:blipFill>
        <p:spPr bwMode="auto">
          <a:xfrm>
            <a:off x="152400" y="2190750"/>
            <a:ext cx="5789376" cy="283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9"/>
          <p:cNvSpPr txBox="1">
            <a:spLocks/>
          </p:cNvSpPr>
          <p:nvPr/>
        </p:nvSpPr>
        <p:spPr>
          <a:xfrm>
            <a:off x="5941776" y="2190750"/>
            <a:ext cx="3151424" cy="29527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smtClean="0">
                <a:solidFill>
                  <a:schemeClr val="bg1"/>
                </a:solidFill>
                <a:latin typeface="Perpetua" panose="02020502060401020303" pitchFamily="18" charset="0"/>
                <a:ea typeface="+mj-ea"/>
                <a:cs typeface="Adobe Arabic" pitchFamily="18" charset="-78"/>
              </a:rPr>
              <a:t>Click the red exclamation point to search for their record.</a:t>
            </a:r>
            <a:endParaRPr lang="en-US" sz="2800" dirty="0" smtClean="0">
              <a:latin typeface="Perpetua" panose="02020502060401020303" pitchFamily="18" charset="0"/>
            </a:endParaRPr>
          </a:p>
          <a:p>
            <a:pPr marL="457200" lvl="1" indent="0">
              <a:buFont typeface="Arial" panose="020B0604020202020204" pitchFamily="34" charset="0"/>
              <a:buNone/>
            </a:pPr>
            <a:r>
              <a:rPr lang="en-US" dirty="0" smtClean="0">
                <a:latin typeface="Perpetua" panose="02020502060401020303" pitchFamily="18" charset="0"/>
              </a:rPr>
              <a:t>  </a:t>
            </a:r>
          </a:p>
          <a:p>
            <a:pPr marL="457200" lvl="1" indent="0">
              <a:buFont typeface="Arial" panose="020B0604020202020204" pitchFamily="34" charset="0"/>
              <a:buNone/>
            </a:pPr>
            <a:endParaRPr lang="en-US" dirty="0" smtClean="0">
              <a:latin typeface="Perpetua" panose="02020502060401020303" pitchFamily="18" charset="0"/>
            </a:endParaRPr>
          </a:p>
          <a:p>
            <a:pPr marL="457200" lvl="1" indent="0">
              <a:buFont typeface="Arial" panose="020B0604020202020204" pitchFamily="34" charset="0"/>
              <a:buNone/>
            </a:pPr>
            <a:endParaRPr lang="en-US" dirty="0" smtClean="0">
              <a:latin typeface="Perpetua" panose="02020502060401020303" pitchFamily="18" charset="0"/>
            </a:endParaRPr>
          </a:p>
          <a:p>
            <a:pPr marL="0" indent="0">
              <a:buFont typeface="Arial" panose="020B0604020202020204" pitchFamily="34" charset="0"/>
              <a:buNone/>
            </a:pPr>
            <a:endParaRPr lang="en-US" sz="2800" dirty="0">
              <a:solidFill>
                <a:schemeClr val="bg1"/>
              </a:solidFill>
              <a:latin typeface="Perpetua" panose="02020502060401020303" pitchFamily="18" charset="0"/>
            </a:endParaRPr>
          </a:p>
        </p:txBody>
      </p:sp>
      <p:pic>
        <p:nvPicPr>
          <p:cNvPr id="8"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5562600" y="4019550"/>
            <a:ext cx="593860" cy="64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2505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Photos to FamilySearch.org</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You can enter their Person ID if you have it handy, or look for them by name by clicking the blue “Search” button.</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891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25887" t="12708" r="32072" b="39406"/>
          <a:stretch/>
        </p:blipFill>
        <p:spPr bwMode="auto">
          <a:xfrm>
            <a:off x="2667000" y="2197100"/>
            <a:ext cx="4551338" cy="2914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42545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Photos to FamilySearch.org</a:t>
            </a:r>
            <a:endParaRPr lang="en-US" dirty="0"/>
          </a:p>
        </p:txBody>
      </p:sp>
      <p:sp>
        <p:nvSpPr>
          <p:cNvPr id="10" name="Content Placeholder 9"/>
          <p:cNvSpPr>
            <a:spLocks noGrp="1"/>
          </p:cNvSpPr>
          <p:nvPr>
            <p:ph idx="1"/>
          </p:nvPr>
        </p:nvSpPr>
        <p:spPr>
          <a:xfrm>
            <a:off x="457200" y="1200150"/>
            <a:ext cx="4495800" cy="3581399"/>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Type his/her name and click the blue “Find” button.</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993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3387" t="17739" r="43306"/>
          <a:stretch/>
        </p:blipFill>
        <p:spPr bwMode="auto">
          <a:xfrm>
            <a:off x="5105400" y="1123950"/>
            <a:ext cx="3670300" cy="3919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42545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Photos to FamilySearch.org</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Choose the correct person and click on “Select”</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4096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3437" t="18396" r="14606" b="22484"/>
          <a:stretch/>
        </p:blipFill>
        <p:spPr bwMode="auto">
          <a:xfrm>
            <a:off x="1676401" y="2038350"/>
            <a:ext cx="6248400" cy="2886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7384996" y="3409950"/>
            <a:ext cx="539805" cy="584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42545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Uploading Photos to FamilySearch.org</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Once completed, the photo will be added to each person’s photos.</a:t>
            </a:r>
            <a:endParaRPr lang="en-US" sz="3200" dirty="0" smtClean="0">
              <a:latin typeface="Perpetua" panose="02020502060401020303" pitchFamily="18" charset="0"/>
            </a:endParaRP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4198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4489" t="19447" r="14133" b="17629"/>
          <a:stretch/>
        </p:blipFill>
        <p:spPr bwMode="auto">
          <a:xfrm>
            <a:off x="1828800" y="2419350"/>
            <a:ext cx="5099050" cy="2527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42545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Adding Stories</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Go to your ancestor’s person view and click on the “Memories” tab.</a:t>
            </a:r>
          </a:p>
          <a:p>
            <a:pPr lvl="0"/>
            <a:r>
              <a:rPr lang="en-US" dirty="0" smtClean="0">
                <a:solidFill>
                  <a:schemeClr val="bg1"/>
                </a:solidFill>
                <a:latin typeface="Perpetua" panose="02020502060401020303" pitchFamily="18" charset="0"/>
                <a:ea typeface="+mj-ea"/>
                <a:cs typeface="Adobe Arabic" pitchFamily="18" charset="-78"/>
              </a:rPr>
              <a:t>Under “Stories”, click on “Add”.</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45057" name="Picture 1"/>
          <p:cNvPicPr>
            <a:picLocks noChangeAspect="1" noChangeArrowheads="1"/>
          </p:cNvPicPr>
          <p:nvPr/>
        </p:nvPicPr>
        <p:blipFill rotWithShape="1">
          <a:blip r:embed="rId6">
            <a:extLst>
              <a:ext uri="{28A0092B-C50C-407E-A947-70E740481C1C}">
                <a14:useLocalDpi xmlns:a14="http://schemas.microsoft.com/office/drawing/2010/main" val="0"/>
              </a:ext>
            </a:extLst>
          </a:blip>
          <a:srcRect l="14641" t="68750" r="15959" b="16667"/>
          <a:stretch/>
        </p:blipFill>
        <p:spPr bwMode="auto">
          <a:xfrm>
            <a:off x="378274" y="3905250"/>
            <a:ext cx="8384725"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838200" y="4552655"/>
            <a:ext cx="539805" cy="584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5586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Adding Stories</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Click on the “Create New Story” button.</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522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4447" t="16319" r="15471" b="31424"/>
          <a:stretch/>
        </p:blipFill>
        <p:spPr bwMode="auto">
          <a:xfrm>
            <a:off x="1371600" y="1962150"/>
            <a:ext cx="6807200" cy="2853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2133600" y="4260260"/>
            <a:ext cx="539805" cy="584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3119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Adding Stories</a:t>
            </a:r>
            <a:endParaRPr lang="en-US" dirty="0"/>
          </a:p>
        </p:txBody>
      </p:sp>
      <p:sp>
        <p:nvSpPr>
          <p:cNvPr id="10" name="Content Placeholder 9"/>
          <p:cNvSpPr>
            <a:spLocks noGrp="1"/>
          </p:cNvSpPr>
          <p:nvPr>
            <p:ph idx="1"/>
          </p:nvPr>
        </p:nvSpPr>
        <p:spPr>
          <a:xfrm>
            <a:off x="457200" y="1200150"/>
            <a:ext cx="2895600" cy="3778249"/>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Type a Title for your story.</a:t>
            </a:r>
          </a:p>
          <a:p>
            <a:pPr lvl="0"/>
            <a:r>
              <a:rPr lang="en-US" sz="2800" dirty="0" smtClean="0">
                <a:solidFill>
                  <a:schemeClr val="bg1"/>
                </a:solidFill>
                <a:latin typeface="Perpetua" panose="02020502060401020303" pitchFamily="18" charset="0"/>
                <a:ea typeface="+mj-ea"/>
                <a:cs typeface="Adobe Arabic" pitchFamily="18" charset="-78"/>
              </a:rPr>
              <a:t>Copy and paste or type your story then click “Save”.</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5325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6203" t="26563" r="26404" b="18402"/>
          <a:stretch/>
        </p:blipFill>
        <p:spPr bwMode="auto">
          <a:xfrm>
            <a:off x="3327400" y="1276350"/>
            <a:ext cx="5594811" cy="301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23119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Adding Stories</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Once the story is added, select it and then click “</a:t>
            </a:r>
            <a:r>
              <a:rPr lang="en-US" sz="2800" dirty="0" smtClean="0">
                <a:solidFill>
                  <a:schemeClr val="bg1"/>
                </a:solidFill>
                <a:latin typeface="Perpetua" panose="02020502060401020303" pitchFamily="18" charset="0"/>
                <a:ea typeface="+mj-ea"/>
                <a:cs typeface="Adobe Arabic" pitchFamily="18" charset="-78"/>
              </a:rPr>
              <a:t>A</a:t>
            </a:r>
            <a:r>
              <a:rPr lang="en-US" sz="2800" dirty="0" smtClean="0">
                <a:solidFill>
                  <a:schemeClr val="bg1"/>
                </a:solidFill>
                <a:latin typeface="Perpetua" panose="02020502060401020303" pitchFamily="18" charset="0"/>
                <a:ea typeface="+mj-ea"/>
                <a:cs typeface="Adobe Arabic" pitchFamily="18" charset="-78"/>
              </a:rPr>
              <a:t>dd Stories” button.</a:t>
            </a:r>
          </a:p>
          <a:p>
            <a:pPr lvl="0"/>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dirty="0" smtClean="0">
                <a:latin typeface="Perpetua" panose="02020502060401020303" pitchFamily="18" charset="0"/>
              </a:rPr>
              <a:t>   </a:t>
            </a:r>
          </a:p>
          <a:p>
            <a:pPr marL="457200" lvl="1" indent="0">
              <a:buNone/>
            </a:pPr>
            <a:r>
              <a:rPr lang="en-US" dirty="0" smtClean="0">
                <a:latin typeface="Perpetua" panose="02020502060401020303" pitchFamily="18" charset="0"/>
              </a:rPr>
              <a:t>  </a:t>
            </a:r>
          </a:p>
          <a:p>
            <a:pPr marL="457200" lvl="1" indent="0">
              <a:buNone/>
            </a:pPr>
            <a:endParaRPr lang="en-US" dirty="0">
              <a:latin typeface="Perpetua" panose="02020502060401020303" pitchFamily="18" charset="0"/>
            </a:endParaRPr>
          </a:p>
          <a:p>
            <a:pPr marL="457200" lvl="1" indent="0">
              <a:buNone/>
            </a:pPr>
            <a:endParaRPr lang="en-US" dirty="0" smtClean="0">
              <a:latin typeface="Perpetua" panose="02020502060401020303" pitchFamily="18" charset="0"/>
            </a:endParaRPr>
          </a:p>
          <a:p>
            <a:pPr marL="0" indent="0">
              <a:buNone/>
            </a:pPr>
            <a:endParaRPr lang="en-US" sz="2800"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522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4447" t="16319" r="15471" b="31424"/>
          <a:stretch/>
        </p:blipFill>
        <p:spPr bwMode="auto">
          <a:xfrm>
            <a:off x="1752600" y="2222500"/>
            <a:ext cx="6553200" cy="2747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3276600" y="4707299"/>
            <a:ext cx="420232" cy="4552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encrypted-tbn1.gstatic.com/images?q=tbn:ANd9GcTXV_XU-LP8DVfyTZwVdplUWB_W5HWjIXSE1XfsswA2wEsQligsj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7802957" y="2587331"/>
            <a:ext cx="407648" cy="441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3618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Hands-On!</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Login </a:t>
            </a:r>
            <a:r>
              <a:rPr lang="en-US" dirty="0" smtClean="0">
                <a:solidFill>
                  <a:schemeClr val="bg1"/>
                </a:solidFill>
                <a:latin typeface="Perpetua" panose="02020502060401020303" pitchFamily="18" charset="0"/>
                <a:ea typeface="+mj-ea"/>
                <a:cs typeface="Adobe Arabic" pitchFamily="18" charset="-78"/>
              </a:rPr>
              <a:t>to </a:t>
            </a:r>
            <a:r>
              <a:rPr lang="en-US" dirty="0" smtClean="0">
                <a:solidFill>
                  <a:schemeClr val="bg1"/>
                </a:solidFill>
                <a:latin typeface="Perpetua" panose="02020502060401020303" pitchFamily="18" charset="0"/>
                <a:ea typeface="+mj-ea"/>
                <a:cs typeface="Adobe Arabic" pitchFamily="18" charset="-78"/>
              </a:rPr>
              <a:t>familysearch.org.</a:t>
            </a:r>
          </a:p>
          <a:p>
            <a:pPr lvl="0"/>
            <a:r>
              <a:rPr lang="en-US" dirty="0" smtClean="0">
                <a:solidFill>
                  <a:schemeClr val="bg1"/>
                </a:solidFill>
                <a:latin typeface="Perpetua" panose="02020502060401020303" pitchFamily="18" charset="0"/>
                <a:ea typeface="+mj-ea"/>
                <a:cs typeface="Adobe Arabic" pitchFamily="18" charset="-78"/>
              </a:rPr>
              <a:t>Go to an ancestor, search records and attach the source to them.</a:t>
            </a:r>
          </a:p>
          <a:p>
            <a:pPr lvl="0"/>
            <a:r>
              <a:rPr lang="en-US" dirty="0" smtClean="0">
                <a:solidFill>
                  <a:schemeClr val="bg1"/>
                </a:solidFill>
                <a:latin typeface="Perpetua" panose="02020502060401020303" pitchFamily="18" charset="0"/>
                <a:ea typeface="+mj-ea"/>
                <a:cs typeface="Adobe Arabic" pitchFamily="18" charset="-78"/>
              </a:rPr>
              <a:t>Tag the source event to vital information.</a:t>
            </a:r>
          </a:p>
          <a:p>
            <a:pPr lvl="0"/>
            <a:r>
              <a:rPr lang="en-US" dirty="0" smtClean="0">
                <a:solidFill>
                  <a:schemeClr val="bg1"/>
                </a:solidFill>
                <a:latin typeface="Perpetua" panose="02020502060401020303" pitchFamily="18" charset="0"/>
                <a:ea typeface="+mj-ea"/>
                <a:cs typeface="Adobe Arabic" pitchFamily="18" charset="-78"/>
              </a:rPr>
              <a:t>Upload a photo, document or life story.</a:t>
            </a:r>
            <a:endParaRPr lang="en-US" dirty="0" smtClean="0">
              <a:solidFill>
                <a:schemeClr val="bg1"/>
              </a:solidFill>
              <a:latin typeface="Perpetua" panose="02020502060401020303" pitchFamily="18" charset="0"/>
              <a:ea typeface="+mj-ea"/>
              <a:cs typeface="Adobe Arabic" pitchFamily="18" charset="-78"/>
            </a:endParaRPr>
          </a:p>
          <a:p>
            <a:pPr marL="457200" lvl="1" indent="0">
              <a:buNone/>
            </a:pPr>
            <a:endParaRPr lang="en-US" sz="3200" dirty="0" smtClean="0">
              <a:latin typeface="Perpetua" panose="02020502060401020303" pitchFamily="18" charset="0"/>
            </a:endParaRP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Tree>
    <p:extLst>
      <p:ext uri="{BB962C8B-B14F-4D97-AF65-F5344CB8AC3E}">
        <p14:creationId xmlns:p14="http://schemas.microsoft.com/office/powerpoint/2010/main" val="9093315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Homework:</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marL="514350" lvl="0"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Search for records within FamilySearch.org for several of your ancestors.</a:t>
            </a:r>
          </a:p>
          <a:p>
            <a:pPr marL="514350" lvl="0"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Find or scan photos or documents of some of your ancestors.</a:t>
            </a:r>
          </a:p>
          <a:p>
            <a:pPr marL="514350" lvl="0"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Upload them to familySearch.org</a:t>
            </a:r>
            <a:endParaRPr lang="en-US" dirty="0" smtClean="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endParaRPr lang="en-US" sz="3200" dirty="0" smtClean="0">
              <a:latin typeface="Perpetua" panose="02020502060401020303" pitchFamily="18" charset="0"/>
            </a:endParaRP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2430" y="3257551"/>
            <a:ext cx="2559170" cy="1828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33841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21213</TotalTime>
  <Words>1677</Words>
  <Application>Microsoft Office PowerPoint</Application>
  <PresentationFormat>On-screen Show (16:9)</PresentationFormat>
  <Paragraphs>358</Paragraphs>
  <Slides>46</Slides>
  <Notes>46</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PowerPoint Presentation</vt:lpstr>
      <vt:lpstr>Review Last Week’s Homework</vt:lpstr>
      <vt:lpstr>What is Documentation?</vt:lpstr>
      <vt:lpstr>Documentation. Why is it important?</vt:lpstr>
      <vt:lpstr>Documentation. Why is it important?  </vt:lpstr>
      <vt:lpstr>Types of Source Documents</vt:lpstr>
      <vt:lpstr>Types of Source Documents</vt:lpstr>
      <vt:lpstr>Vital Sources</vt:lpstr>
      <vt:lpstr>Searching for Documents</vt:lpstr>
      <vt:lpstr>Searching for Documents</vt:lpstr>
      <vt:lpstr>Searching for Documents</vt:lpstr>
      <vt:lpstr>Searching for Documents</vt:lpstr>
      <vt:lpstr>Searching for Documents</vt:lpstr>
      <vt:lpstr>Searching for Documents</vt:lpstr>
      <vt:lpstr>Searching for Documents</vt:lpstr>
      <vt:lpstr>Searching for Documents</vt:lpstr>
      <vt:lpstr>Editing Source Title</vt:lpstr>
      <vt:lpstr>Editing Source Title</vt:lpstr>
      <vt:lpstr>Editing Source Title</vt:lpstr>
      <vt:lpstr>Tag Source Event to Vital Information</vt:lpstr>
      <vt:lpstr>Tag Source Event to Vital Information</vt:lpstr>
      <vt:lpstr>Tag Source Event to Vital Information</vt:lpstr>
      <vt:lpstr>Tag Source Event to Vital Information</vt:lpstr>
      <vt:lpstr>Uploading a Source to FamilySearch.org </vt:lpstr>
      <vt:lpstr>Uploading a Source to FamilySearch.org </vt:lpstr>
      <vt:lpstr>Uploading a Source to FamilySearch.org </vt:lpstr>
      <vt:lpstr>Uploading a Source to FamilySearch.org </vt:lpstr>
      <vt:lpstr>Uploading a Source to FamilySearch.org </vt:lpstr>
      <vt:lpstr>Uploading Photos to FamilySearch.org</vt:lpstr>
      <vt:lpstr>Uploading Photos to FamilySearch.org</vt:lpstr>
      <vt:lpstr>Uploading Photos to FamilySearch.org</vt:lpstr>
      <vt:lpstr>Uploading Photos to FamilySearch.org</vt:lpstr>
      <vt:lpstr>Uploading Photos to FamilySearch.org</vt:lpstr>
      <vt:lpstr>Uploading Photos to FamilySearch.org</vt:lpstr>
      <vt:lpstr>Uploading Photos to FamilySearch.org</vt:lpstr>
      <vt:lpstr>Uploading Photos to FamilySearch.org</vt:lpstr>
      <vt:lpstr>Uploading Photos to FamilySearch.org</vt:lpstr>
      <vt:lpstr>Uploading Photos to FamilySearch.org</vt:lpstr>
      <vt:lpstr>Uploading Photos to FamilySearch.org</vt:lpstr>
      <vt:lpstr>Uploading Photos to FamilySearch.org</vt:lpstr>
      <vt:lpstr>Adding Stories</vt:lpstr>
      <vt:lpstr>Adding Stories</vt:lpstr>
      <vt:lpstr>Adding Stories</vt:lpstr>
      <vt:lpstr>Adding Stories</vt:lpstr>
      <vt:lpstr>Hands-On!</vt:lpstr>
      <vt:lpstr>Homework: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Sherman</dc:creator>
  <cp:lastModifiedBy>Jon Sherman</cp:lastModifiedBy>
  <cp:revision>187</cp:revision>
  <dcterms:created xsi:type="dcterms:W3CDTF">2013-12-07T23:28:57Z</dcterms:created>
  <dcterms:modified xsi:type="dcterms:W3CDTF">2014-04-10T00:48:38Z</dcterms:modified>
</cp:coreProperties>
</file>