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85" r:id="rId2"/>
    <p:sldId id="355" r:id="rId3"/>
    <p:sldId id="299" r:id="rId4"/>
    <p:sldId id="360" r:id="rId5"/>
    <p:sldId id="301" r:id="rId6"/>
    <p:sldId id="302" r:id="rId7"/>
    <p:sldId id="304" r:id="rId8"/>
    <p:sldId id="328" r:id="rId9"/>
    <p:sldId id="356" r:id="rId10"/>
    <p:sldId id="354" r:id="rId11"/>
    <p:sldId id="329" r:id="rId12"/>
    <p:sldId id="330" r:id="rId13"/>
    <p:sldId id="331" r:id="rId14"/>
    <p:sldId id="303" r:id="rId15"/>
    <p:sldId id="332" r:id="rId16"/>
    <p:sldId id="316" r:id="rId17"/>
    <p:sldId id="333" r:id="rId18"/>
    <p:sldId id="319" r:id="rId19"/>
    <p:sldId id="334" r:id="rId20"/>
    <p:sldId id="318" r:id="rId21"/>
    <p:sldId id="317" r:id="rId22"/>
    <p:sldId id="359" r:id="rId23"/>
    <p:sldId id="357" r:id="rId24"/>
    <p:sldId id="358" r:id="rId25"/>
    <p:sldId id="320" r:id="rId26"/>
    <p:sldId id="337" r:id="rId27"/>
    <p:sldId id="352" r:id="rId28"/>
    <p:sldId id="326" r:id="rId29"/>
    <p:sldId id="325" r:id="rId30"/>
    <p:sldId id="361" r:id="rId31"/>
    <p:sldId id="300" r:id="rId3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84" autoAdjust="0"/>
  </p:normalViewPr>
  <p:slideViewPr>
    <p:cSldViewPr>
      <p:cViewPr>
        <p:scale>
          <a:sx n="80" d="100"/>
          <a:sy n="80" d="100"/>
        </p:scale>
        <p:origin x="-378" y="-330"/>
      </p:cViewPr>
      <p:guideLst>
        <p:guide orient="horz" pos="1620"/>
        <p:guide pos="2880"/>
      </p:guideLst>
    </p:cSldViewPr>
  </p:slideViewPr>
  <p:outlineViewPr>
    <p:cViewPr>
      <p:scale>
        <a:sx n="33" d="100"/>
        <a:sy n="33" d="100"/>
      </p:scale>
      <p:origin x="48" y="1725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4528045-B20D-4536-BA29-BA672589CA39}" type="datetimeFigureOut">
              <a:rPr lang="en-US" smtClean="0"/>
              <a:t>2/13/2015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6468D99-077B-4B00-A55A-DB536911677A}" type="slidenum">
              <a:rPr lang="en-US" smtClean="0"/>
              <a:t>‹#›</a:t>
            </a:fld>
            <a:endParaRPr lang="en-US"/>
          </a:p>
        </p:txBody>
      </p:sp>
    </p:spTree>
    <p:extLst>
      <p:ext uri="{BB962C8B-B14F-4D97-AF65-F5344CB8AC3E}">
        <p14:creationId xmlns:p14="http://schemas.microsoft.com/office/powerpoint/2010/main" val="775654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C89EC3-88D6-45AA-B6FE-33B5EED9353E}" type="datetimeFigureOut">
              <a:rPr lang="en-US" smtClean="0"/>
              <a:t>2/13/2015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5B273A-B95F-4161-B64D-24D5C9B29570}" type="slidenum">
              <a:rPr lang="en-US" smtClean="0"/>
              <a:t>‹#›</a:t>
            </a:fld>
            <a:endParaRPr lang="en-US"/>
          </a:p>
        </p:txBody>
      </p:sp>
    </p:spTree>
    <p:extLst>
      <p:ext uri="{BB962C8B-B14F-4D97-AF65-F5344CB8AC3E}">
        <p14:creationId xmlns:p14="http://schemas.microsoft.com/office/powerpoint/2010/main" val="3632944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a:t>
            </a:fld>
            <a:endParaRPr lang="en-US"/>
          </a:p>
        </p:txBody>
      </p:sp>
    </p:spTree>
    <p:extLst>
      <p:ext uri="{BB962C8B-B14F-4D97-AF65-F5344CB8AC3E}">
        <p14:creationId xmlns:p14="http://schemas.microsoft.com/office/powerpoint/2010/main" val="376912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a:t>
            </a:fld>
            <a:endParaRPr lang="en-US"/>
          </a:p>
        </p:txBody>
      </p:sp>
    </p:spTree>
    <p:extLst>
      <p:ext uri="{BB962C8B-B14F-4D97-AF65-F5344CB8AC3E}">
        <p14:creationId xmlns:p14="http://schemas.microsoft.com/office/powerpoint/2010/main" val="4027053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a:t>
            </a:fld>
            <a:endParaRPr lang="en-US"/>
          </a:p>
        </p:txBody>
      </p:sp>
    </p:spTree>
    <p:extLst>
      <p:ext uri="{BB962C8B-B14F-4D97-AF65-F5344CB8AC3E}">
        <p14:creationId xmlns:p14="http://schemas.microsoft.com/office/powerpoint/2010/main" val="1034732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4</a:t>
            </a:fld>
            <a:endParaRPr lang="en-US"/>
          </a:p>
        </p:txBody>
      </p:sp>
    </p:spTree>
    <p:extLst>
      <p:ext uri="{BB962C8B-B14F-4D97-AF65-F5344CB8AC3E}">
        <p14:creationId xmlns:p14="http://schemas.microsoft.com/office/powerpoint/2010/main" val="1034732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5</a:t>
            </a:fld>
            <a:endParaRPr lang="en-US"/>
          </a:p>
        </p:txBody>
      </p:sp>
    </p:spTree>
    <p:extLst>
      <p:ext uri="{BB962C8B-B14F-4D97-AF65-F5344CB8AC3E}">
        <p14:creationId xmlns:p14="http://schemas.microsoft.com/office/powerpoint/2010/main" val="2164706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6</a:t>
            </a:fld>
            <a:endParaRPr lang="en-US"/>
          </a:p>
        </p:txBody>
      </p:sp>
    </p:spTree>
    <p:extLst>
      <p:ext uri="{BB962C8B-B14F-4D97-AF65-F5344CB8AC3E}">
        <p14:creationId xmlns:p14="http://schemas.microsoft.com/office/powerpoint/2010/main" val="1818133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7</a:t>
            </a:fld>
            <a:endParaRPr lang="en-US"/>
          </a:p>
        </p:txBody>
      </p:sp>
    </p:spTree>
    <p:extLst>
      <p:ext uri="{BB962C8B-B14F-4D97-AF65-F5344CB8AC3E}">
        <p14:creationId xmlns:p14="http://schemas.microsoft.com/office/powerpoint/2010/main" val="3708709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8</a:t>
            </a:fld>
            <a:endParaRPr lang="en-US"/>
          </a:p>
        </p:txBody>
      </p:sp>
    </p:spTree>
    <p:extLst>
      <p:ext uri="{BB962C8B-B14F-4D97-AF65-F5344CB8AC3E}">
        <p14:creationId xmlns:p14="http://schemas.microsoft.com/office/powerpoint/2010/main" val="4027053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9</a:t>
            </a:fld>
            <a:endParaRPr lang="en-US"/>
          </a:p>
        </p:txBody>
      </p:sp>
    </p:spTree>
    <p:extLst>
      <p:ext uri="{BB962C8B-B14F-4D97-AF65-F5344CB8AC3E}">
        <p14:creationId xmlns:p14="http://schemas.microsoft.com/office/powerpoint/2010/main" val="4027053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10</a:t>
            </a:fld>
            <a:endParaRPr lang="en-US"/>
          </a:p>
        </p:txBody>
      </p:sp>
    </p:spTree>
    <p:extLst>
      <p:ext uri="{BB962C8B-B14F-4D97-AF65-F5344CB8AC3E}">
        <p14:creationId xmlns:p14="http://schemas.microsoft.com/office/powerpoint/2010/main" val="4027053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11</a:t>
            </a:fld>
            <a:endParaRPr lang="en-US"/>
          </a:p>
        </p:txBody>
      </p:sp>
    </p:spTree>
    <p:extLst>
      <p:ext uri="{BB962C8B-B14F-4D97-AF65-F5344CB8AC3E}">
        <p14:creationId xmlns:p14="http://schemas.microsoft.com/office/powerpoint/2010/main" val="4027053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12</a:t>
            </a:fld>
            <a:endParaRPr lang="en-US"/>
          </a:p>
        </p:txBody>
      </p:sp>
    </p:spTree>
    <p:extLst>
      <p:ext uri="{BB962C8B-B14F-4D97-AF65-F5344CB8AC3E}">
        <p14:creationId xmlns:p14="http://schemas.microsoft.com/office/powerpoint/2010/main" val="4027053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5B273A-B95F-4161-B64D-24D5C9B29570}" type="slidenum">
              <a:rPr lang="en-US" smtClean="0"/>
              <a:t>13</a:t>
            </a:fld>
            <a:endParaRPr lang="en-US"/>
          </a:p>
        </p:txBody>
      </p:sp>
    </p:spTree>
    <p:extLst>
      <p:ext uri="{BB962C8B-B14F-4D97-AF65-F5344CB8AC3E}">
        <p14:creationId xmlns:p14="http://schemas.microsoft.com/office/powerpoint/2010/main" val="1156519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5B273A-B95F-4161-B64D-24D5C9B29570}" type="slidenum">
              <a:rPr lang="en-US" smtClean="0"/>
              <a:t>14</a:t>
            </a:fld>
            <a:endParaRPr lang="en-US"/>
          </a:p>
        </p:txBody>
      </p:sp>
    </p:spTree>
    <p:extLst>
      <p:ext uri="{BB962C8B-B14F-4D97-AF65-F5344CB8AC3E}">
        <p14:creationId xmlns:p14="http://schemas.microsoft.com/office/powerpoint/2010/main" val="1156519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15</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16</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17</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18</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19</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20</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21</a:t>
            </a:fld>
            <a:endParaRPr lang="en-US"/>
          </a:p>
        </p:txBody>
      </p:sp>
    </p:spTree>
    <p:extLst>
      <p:ext uri="{BB962C8B-B14F-4D97-AF65-F5344CB8AC3E}">
        <p14:creationId xmlns:p14="http://schemas.microsoft.com/office/powerpoint/2010/main" val="1835358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22</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23</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24</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25</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26</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27</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28</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29</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30</a:t>
            </a:fld>
            <a:endParaRPr lang="en-US"/>
          </a:p>
        </p:txBody>
      </p:sp>
    </p:spTree>
    <p:extLst>
      <p:ext uri="{BB962C8B-B14F-4D97-AF65-F5344CB8AC3E}">
        <p14:creationId xmlns:p14="http://schemas.microsoft.com/office/powerpoint/2010/main" val="39166527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B273A-B95F-4161-B64D-24D5C9B29570}" type="slidenum">
              <a:rPr lang="en-US" smtClean="0"/>
              <a:t>31</a:t>
            </a:fld>
            <a:endParaRPr lang="en-US"/>
          </a:p>
        </p:txBody>
      </p:sp>
    </p:spTree>
    <p:extLst>
      <p:ext uri="{BB962C8B-B14F-4D97-AF65-F5344CB8AC3E}">
        <p14:creationId xmlns:p14="http://schemas.microsoft.com/office/powerpoint/2010/main" val="3164650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2723D9-0FBA-4091-9E3E-6D4BB4C450E0}" type="datetimeFigureOut">
              <a:rPr lang="en-US" smtClean="0"/>
              <a:t>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590012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2723D9-0FBA-4091-9E3E-6D4BB4C450E0}" type="datetimeFigureOut">
              <a:rPr lang="en-US" smtClean="0"/>
              <a:t>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1979065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2723D9-0FBA-4091-9E3E-6D4BB4C450E0}" type="datetimeFigureOut">
              <a:rPr lang="en-US" smtClean="0"/>
              <a:t>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79223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2723D9-0FBA-4091-9E3E-6D4BB4C450E0}" type="datetimeFigureOut">
              <a:rPr lang="en-US" smtClean="0"/>
              <a:t>2/13/2015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396564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2723D9-0FBA-4091-9E3E-6D4BB4C450E0}" type="datetimeFigureOut">
              <a:rPr lang="en-US" smtClean="0"/>
              <a:t>2/13/2015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340689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2723D9-0FBA-4091-9E3E-6D4BB4C450E0}" type="datetimeFigureOut">
              <a:rPr lang="en-US" smtClean="0"/>
              <a:t>2/13/2015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2263018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2723D9-0FBA-4091-9E3E-6D4BB4C450E0}" type="datetimeFigureOut">
              <a:rPr lang="en-US" smtClean="0"/>
              <a:t>2/13/2015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236230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2723D9-0FBA-4091-9E3E-6D4BB4C450E0}" type="datetimeFigureOut">
              <a:rPr lang="en-US" smtClean="0"/>
              <a:t>2/13/2015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387001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2723D9-0FBA-4091-9E3E-6D4BB4C450E0}" type="datetimeFigureOut">
              <a:rPr lang="en-US" smtClean="0"/>
              <a:t>2/13/2015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725621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2723D9-0FBA-4091-9E3E-6D4BB4C450E0}" type="datetimeFigureOut">
              <a:rPr lang="en-US" smtClean="0"/>
              <a:t>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2606999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2723D9-0FBA-4091-9E3E-6D4BB4C450E0}" type="datetimeFigureOut">
              <a:rPr lang="en-US" smtClean="0"/>
              <a:t>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08E8A-918D-4707-9CDC-04A085468AC3}" type="slidenum">
              <a:rPr lang="en-US" smtClean="0"/>
              <a:t>‹#›</a:t>
            </a:fld>
            <a:endParaRPr lang="en-US"/>
          </a:p>
        </p:txBody>
      </p:sp>
    </p:spTree>
    <p:extLst>
      <p:ext uri="{BB962C8B-B14F-4D97-AF65-F5344CB8AC3E}">
        <p14:creationId xmlns:p14="http://schemas.microsoft.com/office/powerpoint/2010/main" val="1496147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62723D9-0FBA-4091-9E3E-6D4BB4C450E0}" type="datetimeFigureOut">
              <a:rPr lang="en-US" smtClean="0"/>
              <a:t>2/13/2015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CA08E8A-918D-4707-9CDC-04A085468AC3}" type="slidenum">
              <a:rPr lang="en-US" smtClean="0"/>
              <a:t>‹#›</a:t>
            </a:fld>
            <a:endParaRPr lang="en-US"/>
          </a:p>
        </p:txBody>
      </p:sp>
    </p:spTree>
    <p:extLst>
      <p:ext uri="{BB962C8B-B14F-4D97-AF65-F5344CB8AC3E}">
        <p14:creationId xmlns:p14="http://schemas.microsoft.com/office/powerpoint/2010/main" val="4170240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microsoft.com/office/2007/relationships/hdphoto" Target="../media/hdphoto2.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jpeg"/><Relationship Id="rId5" Type="http://schemas.microsoft.com/office/2007/relationships/hdphoto" Target="../media/hdphoto2.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player.vimeo.com/video/119614874?autoplay=1" TargetMode="External"/><Relationship Id="rId5" Type="http://schemas.microsoft.com/office/2007/relationships/hdphoto" Target="../media/hdphoto2.wdp"/><Relationship Id="rId4" Type="http://schemas.openxmlformats.org/officeDocument/2006/relationships/image" Target="../media/image3.png"/><Relationship Id="rId9" Type="http://schemas.openxmlformats.org/officeDocument/2006/relationships/hyperlink" Target="https://www.youtube.com/watch?v=nseEmVaoWq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microsoft.com/office/2007/relationships/hdphoto" Target="../media/hdphoto2.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eg"/><Relationship Id="rId5" Type="http://schemas.microsoft.com/office/2007/relationships/hdphoto" Target="../media/hdphoto2.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jpeg"/><Relationship Id="rId5" Type="http://schemas.microsoft.com/office/2007/relationships/hdphoto" Target="../media/hdphoto2.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7" Type="http://schemas.microsoft.com/office/2007/relationships/hdphoto" Target="../media/hdphoto3.wdp"/><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4.jpeg"/><Relationship Id="rId5" Type="http://schemas.microsoft.com/office/2007/relationships/hdphoto" Target="../media/hdphoto2.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jpeg"/><Relationship Id="rId5" Type="http://schemas.microsoft.com/office/2007/relationships/hdphoto" Target="../media/hdphoto2.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7" Type="http://schemas.microsoft.com/office/2007/relationships/hdphoto" Target="../media/hdphoto4.wdp"/><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jpg"/><Relationship Id="rId7" Type="http://schemas.microsoft.com/office/2007/relationships/hdphoto" Target="../media/hdphoto5.wdp"/><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jpg"/><Relationship Id="rId7"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2.wdp"/><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a:ln>
            <a:noFill/>
          </a:ln>
        </p:spPr>
      </p:pic>
      <p:pic>
        <p:nvPicPr>
          <p:cNvPr id="5" name="Picture 4"/>
          <p:cNvPicPr>
            <a:picLocks noChangeAspect="1"/>
          </p:cNvPicPr>
          <p:nvPr/>
        </p:nvPicPr>
        <p:blipFill rotWithShape="1">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b="10946"/>
          <a:stretch/>
        </p:blipFill>
        <p:spPr>
          <a:xfrm>
            <a:off x="1600200" y="1209347"/>
            <a:ext cx="6400800" cy="4029404"/>
          </a:xfrm>
          <a:prstGeom prst="rect">
            <a:avLst/>
          </a:prstGeom>
        </p:spPr>
      </p:pic>
      <p:sp>
        <p:nvSpPr>
          <p:cNvPr id="6" name="Rectangle 5"/>
          <p:cNvSpPr/>
          <p:nvPr/>
        </p:nvSpPr>
        <p:spPr>
          <a:xfrm>
            <a:off x="0" y="0"/>
            <a:ext cx="9144000" cy="1323439"/>
          </a:xfrm>
          <a:prstGeom prst="rect">
            <a:avLst/>
          </a:prstGeom>
          <a:noFill/>
        </p:spPr>
        <p:txBody>
          <a:bodyPr wrap="square" lIns="91440" tIns="45720" rIns="91440" bIns="45720">
            <a:spAutoFit/>
          </a:bodyPr>
          <a:lstStyle/>
          <a:p>
            <a:pPr algn="ctr"/>
            <a:r>
              <a:rPr lang="en-US" sz="8000" b="1" cap="none" spc="60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rPr>
              <a:t>F</a:t>
            </a:r>
            <a:r>
              <a:rPr lang="en-US" sz="6000" b="1" cap="none" spc="60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rPr>
              <a:t>amily </a:t>
            </a:r>
            <a:r>
              <a:rPr lang="en-US" sz="8000" b="1" cap="none" spc="60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rPr>
              <a:t>H</a:t>
            </a:r>
            <a:r>
              <a:rPr lang="en-US" sz="6000" b="1" cap="none" spc="60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rPr>
              <a:t>istory</a:t>
            </a:r>
            <a:endParaRPr lang="en-US" sz="6000" b="1" cap="none" spc="600" dirty="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Edwardian Script ITC" panose="030303020407070D0804" pitchFamily="66" charset="0"/>
            </a:endParaRPr>
          </a:p>
        </p:txBody>
      </p:sp>
      <p:sp>
        <p:nvSpPr>
          <p:cNvPr id="7" name="TextBox 6"/>
          <p:cNvSpPr txBox="1"/>
          <p:nvPr/>
        </p:nvSpPr>
        <p:spPr>
          <a:xfrm>
            <a:off x="152400" y="4629150"/>
            <a:ext cx="1828800" cy="381000"/>
          </a:xfrm>
          <a:prstGeom prst="rect">
            <a:avLst/>
          </a:prstGeom>
          <a:noFill/>
        </p:spPr>
        <p:txBody>
          <a:bodyPr wrap="square" rtlCol="0">
            <a:spAutoFit/>
          </a:bodyPr>
          <a:lstStyle/>
          <a:p>
            <a:r>
              <a:rPr lang="en-US" dirty="0" smtClean="0">
                <a:solidFill>
                  <a:schemeClr val="bg1"/>
                </a:solidFill>
                <a:latin typeface="Bodoni MT" panose="02070603080606020203" pitchFamily="18" charset="0"/>
                <a:cs typeface="Adobe Arabic" pitchFamily="18" charset="-78"/>
              </a:rPr>
              <a:t>Lesson #1</a:t>
            </a:r>
            <a:endParaRPr lang="en-US" dirty="0">
              <a:solidFill>
                <a:schemeClr val="bg1"/>
              </a:solidFill>
              <a:latin typeface="Bodoni MT" panose="02070603080606020203" pitchFamily="18" charset="0"/>
              <a:cs typeface="Adobe Arabic" pitchFamily="18" charset="-78"/>
            </a:endParaRPr>
          </a:p>
        </p:txBody>
      </p:sp>
      <p:sp>
        <p:nvSpPr>
          <p:cNvPr id="8" name="TextBox 7"/>
          <p:cNvSpPr txBox="1"/>
          <p:nvPr/>
        </p:nvSpPr>
        <p:spPr>
          <a:xfrm>
            <a:off x="4800600" y="4629150"/>
            <a:ext cx="4343400" cy="381000"/>
          </a:xfrm>
          <a:prstGeom prst="rect">
            <a:avLst/>
          </a:prstGeom>
          <a:noFill/>
        </p:spPr>
        <p:txBody>
          <a:bodyPr wrap="square" rtlCol="0">
            <a:spAutoFit/>
          </a:bodyPr>
          <a:lstStyle/>
          <a:p>
            <a:pPr algn="ctr"/>
            <a:r>
              <a:rPr lang="en-US" dirty="0" smtClean="0">
                <a:solidFill>
                  <a:schemeClr val="bg1"/>
                </a:solidFill>
                <a:latin typeface="Bodoni MT" panose="02070603080606020203" pitchFamily="18" charset="0"/>
                <a:cs typeface="Adobe Arabic" pitchFamily="18" charset="-78"/>
              </a:rPr>
              <a:t>Family History Intro. &amp; Plan</a:t>
            </a:r>
            <a:endParaRPr lang="en-US" dirty="0">
              <a:solidFill>
                <a:schemeClr val="bg1"/>
              </a:solidFill>
              <a:latin typeface="Bodoni MT" panose="02070603080606020203" pitchFamily="18" charset="0"/>
              <a:cs typeface="Adobe Arabic" pitchFamily="18" charset="-78"/>
            </a:endParaRPr>
          </a:p>
        </p:txBody>
      </p:sp>
    </p:spTree>
    <p:extLst>
      <p:ext uri="{BB962C8B-B14F-4D97-AF65-F5344CB8AC3E}">
        <p14:creationId xmlns:p14="http://schemas.microsoft.com/office/powerpoint/2010/main" val="3621588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What is Family History?</a:t>
            </a:r>
            <a:endParaRPr lang="en-US" dirty="0"/>
          </a:p>
        </p:txBody>
      </p:sp>
      <p:sp>
        <p:nvSpPr>
          <p:cNvPr id="10" name="Content Placeholder 9"/>
          <p:cNvSpPr>
            <a:spLocks noGrp="1"/>
          </p:cNvSpPr>
          <p:nvPr>
            <p:ph idx="1"/>
          </p:nvPr>
        </p:nvSpPr>
        <p:spPr>
          <a:xfrm>
            <a:off x="457200" y="1200150"/>
            <a:ext cx="8458200" cy="3657599"/>
          </a:xfrm>
        </p:spPr>
        <p:txBody>
          <a:bodyPr>
            <a:noAutofit/>
          </a:bodyPr>
          <a:lstStyle/>
          <a:p>
            <a:r>
              <a:rPr lang="en-US" dirty="0" smtClean="0">
                <a:solidFill>
                  <a:schemeClr val="bg1"/>
                </a:solidFill>
                <a:latin typeface="Perpetua" panose="02020502060401020303" pitchFamily="18" charset="0"/>
                <a:ea typeface="+mj-ea"/>
                <a:cs typeface="Adobe Arabic" pitchFamily="18" charset="-78"/>
              </a:rPr>
              <a:t>Genealogy: Names</a:t>
            </a:r>
            <a:r>
              <a:rPr lang="en-US" dirty="0">
                <a:solidFill>
                  <a:schemeClr val="bg1"/>
                </a:solidFill>
                <a:latin typeface="Perpetua" panose="02020502060401020303" pitchFamily="18" charset="0"/>
                <a:ea typeface="+mj-ea"/>
                <a:cs typeface="Adobe Arabic" pitchFamily="18" charset="-78"/>
              </a:rPr>
              <a:t>, life events, places, and </a:t>
            </a:r>
            <a:r>
              <a:rPr lang="en-US" dirty="0" smtClean="0">
                <a:solidFill>
                  <a:schemeClr val="bg1"/>
                </a:solidFill>
                <a:latin typeface="Perpetua" panose="02020502060401020303" pitchFamily="18" charset="0"/>
                <a:ea typeface="+mj-ea"/>
                <a:cs typeface="Adobe Arabic" pitchFamily="18" charset="-78"/>
              </a:rPr>
              <a:t>dates.</a:t>
            </a:r>
          </a:p>
          <a:p>
            <a:pPr marL="0" indent="0">
              <a:buNone/>
            </a:pPr>
            <a:r>
              <a:rPr lang="en-US" sz="300" dirty="0">
                <a:solidFill>
                  <a:schemeClr val="bg1"/>
                </a:solidFill>
                <a:latin typeface="Perpetua" panose="02020502060401020303" pitchFamily="18" charset="0"/>
                <a:ea typeface="+mj-ea"/>
                <a:cs typeface="Adobe Arabic" pitchFamily="18" charset="-78"/>
              </a:rPr>
              <a:t> </a:t>
            </a:r>
            <a:endParaRPr lang="en-US" sz="300" dirty="0" smtClean="0">
              <a:solidFill>
                <a:schemeClr val="bg1"/>
              </a:solidFill>
              <a:latin typeface="Perpetua" panose="02020502060401020303" pitchFamily="18" charset="0"/>
              <a:ea typeface="+mj-ea"/>
              <a:cs typeface="Adobe Arabic" pitchFamily="18" charset="-78"/>
            </a:endParaRPr>
          </a:p>
          <a:p>
            <a:r>
              <a:rPr lang="en-US" dirty="0" smtClean="0">
                <a:solidFill>
                  <a:schemeClr val="bg1"/>
                </a:solidFill>
                <a:latin typeface="Perpetua" panose="02020502060401020303" pitchFamily="18" charset="0"/>
                <a:ea typeface="+mj-ea"/>
                <a:cs typeface="Adobe Arabic" pitchFamily="18" charset="-78"/>
              </a:rPr>
              <a:t>Family History: More </a:t>
            </a:r>
            <a:r>
              <a:rPr lang="en-US" dirty="0">
                <a:solidFill>
                  <a:schemeClr val="bg1"/>
                </a:solidFill>
                <a:latin typeface="Perpetua" panose="02020502060401020303" pitchFamily="18" charset="0"/>
                <a:ea typeface="+mj-ea"/>
                <a:cs typeface="Adobe Arabic" pitchFamily="18" charset="-78"/>
              </a:rPr>
              <a:t>comprehensive, including stories, anecdotes, photographs, and other interesting details about our </a:t>
            </a:r>
            <a:r>
              <a:rPr lang="en-US" dirty="0" smtClean="0">
                <a:solidFill>
                  <a:schemeClr val="bg1"/>
                </a:solidFill>
                <a:latin typeface="Perpetua" panose="02020502060401020303" pitchFamily="18" charset="0"/>
                <a:ea typeface="+mj-ea"/>
                <a:cs typeface="Adobe Arabic" pitchFamily="18" charset="-78"/>
              </a:rPr>
              <a:t>ancestors. It is about getting to know them!</a:t>
            </a:r>
          </a:p>
          <a:p>
            <a:pPr marL="0" indent="0">
              <a:buNone/>
            </a:pPr>
            <a:r>
              <a:rPr lang="en-US" sz="200" dirty="0">
                <a:solidFill>
                  <a:schemeClr val="bg1"/>
                </a:solidFill>
                <a:latin typeface="Perpetua" panose="02020502060401020303" pitchFamily="18" charset="0"/>
                <a:ea typeface="+mj-ea"/>
                <a:cs typeface="Adobe Arabic" pitchFamily="18" charset="-78"/>
              </a:rPr>
              <a:t> </a:t>
            </a:r>
            <a:endParaRPr lang="en-US" sz="200" dirty="0" smtClean="0">
              <a:solidFill>
                <a:schemeClr val="bg1"/>
              </a:solidFill>
              <a:latin typeface="Perpetua" panose="02020502060401020303" pitchFamily="18" charset="0"/>
              <a:ea typeface="+mj-ea"/>
              <a:cs typeface="Adobe Arabic" pitchFamily="18" charset="-78"/>
            </a:endParaRPr>
          </a:p>
          <a:p>
            <a:r>
              <a:rPr lang="en-US" dirty="0" smtClean="0">
                <a:solidFill>
                  <a:schemeClr val="bg1"/>
                </a:solidFill>
                <a:latin typeface="Perpetua" panose="02020502060401020303" pitchFamily="18" charset="0"/>
                <a:ea typeface="+mj-ea"/>
                <a:cs typeface="Adobe Arabic" pitchFamily="18" charset="-78"/>
              </a:rPr>
              <a:t>What does Family History mean to us as members of the church?</a:t>
            </a:r>
            <a:endParaRPr lang="en-US" dirty="0">
              <a:solidFill>
                <a:schemeClr val="bg1"/>
              </a:solidFill>
              <a:latin typeface="Perpetua" panose="02020502060401020303" pitchFamily="18" charset="0"/>
              <a:ea typeface="+mj-ea"/>
              <a:cs typeface="Adobe Arabic" pitchFamily="18" charset="-78"/>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23540378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304800" y="285750"/>
            <a:ext cx="4848368" cy="4731461"/>
          </a:xfrm>
        </p:spPr>
        <p:txBody>
          <a:bodyPr>
            <a:noAutofit/>
          </a:bodyPr>
          <a:lstStyle/>
          <a:p>
            <a:pPr marL="0" indent="0">
              <a:buNone/>
            </a:pPr>
            <a:r>
              <a:rPr lang="en-US" sz="2800" dirty="0">
                <a:solidFill>
                  <a:schemeClr val="bg1"/>
                </a:solidFill>
                <a:latin typeface="Perpetua" panose="02020502060401020303" pitchFamily="18" charset="0"/>
                <a:ea typeface="+mj-ea"/>
                <a:cs typeface="Adobe Arabic" pitchFamily="18" charset="-78"/>
              </a:rPr>
              <a:t>Behold, I will send you Elijah the prophet before the coming of the great and dreadful day of the </a:t>
            </a:r>
            <a:r>
              <a:rPr lang="en-US" sz="2800" dirty="0" smtClean="0">
                <a:solidFill>
                  <a:schemeClr val="bg1"/>
                </a:solidFill>
                <a:latin typeface="Perpetua" panose="02020502060401020303" pitchFamily="18" charset="0"/>
                <a:ea typeface="+mj-ea"/>
                <a:cs typeface="Adobe Arabic" pitchFamily="18" charset="-78"/>
              </a:rPr>
              <a:t>Lord:</a:t>
            </a:r>
          </a:p>
          <a:p>
            <a:pPr marL="0" indent="0">
              <a:buNone/>
            </a:pPr>
            <a:r>
              <a:rPr lang="en-US" sz="900" dirty="0" smtClean="0">
                <a:solidFill>
                  <a:schemeClr val="bg1"/>
                </a:solidFill>
                <a:latin typeface="Perpetua" panose="02020502060401020303" pitchFamily="18" charset="0"/>
                <a:ea typeface="+mj-ea"/>
                <a:cs typeface="Adobe Arabic" pitchFamily="18" charset="-78"/>
              </a:rPr>
              <a:t> </a:t>
            </a:r>
            <a:endParaRPr lang="en-US" sz="900" dirty="0">
              <a:solidFill>
                <a:schemeClr val="bg1"/>
              </a:solidFill>
              <a:latin typeface="Perpetua" panose="02020502060401020303" pitchFamily="18" charset="0"/>
              <a:ea typeface="+mj-ea"/>
              <a:cs typeface="Adobe Arabic" pitchFamily="18" charset="-78"/>
            </a:endParaRPr>
          </a:p>
          <a:p>
            <a:pPr marL="0" indent="0">
              <a:buNone/>
            </a:pPr>
            <a:r>
              <a:rPr lang="en-US" sz="2800" dirty="0" smtClean="0">
                <a:solidFill>
                  <a:schemeClr val="bg1"/>
                </a:solidFill>
                <a:latin typeface="Perpetua" panose="02020502060401020303" pitchFamily="18" charset="0"/>
                <a:ea typeface="+mj-ea"/>
                <a:cs typeface="Adobe Arabic" pitchFamily="18" charset="-78"/>
              </a:rPr>
              <a:t>And </a:t>
            </a:r>
            <a:r>
              <a:rPr lang="en-US" sz="2800" dirty="0">
                <a:solidFill>
                  <a:schemeClr val="bg1"/>
                </a:solidFill>
                <a:latin typeface="Perpetua" panose="02020502060401020303" pitchFamily="18" charset="0"/>
                <a:ea typeface="+mj-ea"/>
                <a:cs typeface="Adobe Arabic" pitchFamily="18" charset="-78"/>
              </a:rPr>
              <a:t>he shall turn the heart of the fathers to the children, and the heart of the children to their fathers, lest I come and smite the earth with a curse.  </a:t>
            </a:r>
            <a:endParaRPr lang="en-US" sz="2800" dirty="0" smtClean="0">
              <a:solidFill>
                <a:schemeClr val="bg1"/>
              </a:solidFill>
              <a:latin typeface="Perpetua" panose="02020502060401020303" pitchFamily="18" charset="0"/>
              <a:ea typeface="+mj-ea"/>
              <a:cs typeface="Adobe Arabic" pitchFamily="18" charset="-78"/>
            </a:endParaRPr>
          </a:p>
          <a:p>
            <a:pPr marL="0" indent="0">
              <a:buNone/>
            </a:pPr>
            <a:r>
              <a:rPr lang="en-US" sz="2400" dirty="0" smtClean="0">
                <a:solidFill>
                  <a:schemeClr val="bg1"/>
                </a:solidFill>
                <a:latin typeface="Perpetua" panose="02020502060401020303" pitchFamily="18" charset="0"/>
                <a:ea typeface="+mj-ea"/>
                <a:cs typeface="Adobe Arabic" pitchFamily="18" charset="-78"/>
              </a:rPr>
              <a:t>(</a:t>
            </a:r>
            <a:r>
              <a:rPr lang="en-US" sz="2400" dirty="0">
                <a:solidFill>
                  <a:schemeClr val="bg1"/>
                </a:solidFill>
                <a:latin typeface="Perpetua" panose="02020502060401020303" pitchFamily="18" charset="0"/>
                <a:ea typeface="+mj-ea"/>
                <a:cs typeface="Adobe Arabic" pitchFamily="18" charset="-78"/>
              </a:rPr>
              <a:t>Malachi 4:5-6)</a:t>
            </a:r>
          </a:p>
          <a:p>
            <a:pPr marL="0" indent="0">
              <a:buNone/>
            </a:pPr>
            <a:endParaRPr lang="en-US" sz="1050" dirty="0">
              <a:solidFill>
                <a:schemeClr val="bg1"/>
              </a:solidFill>
              <a:latin typeface="Perpetua" panose="02020502060401020303" pitchFamily="18" charset="0"/>
              <a:ea typeface="+mj-ea"/>
              <a:cs typeface="Adobe Arabic" pitchFamily="18" charset="-78"/>
            </a:endParaRPr>
          </a:p>
        </p:txBody>
      </p:sp>
      <p:pic>
        <p:nvPicPr>
          <p:cNvPr id="6" name="Picture 2" descr="http://www.lds.org/scriptures/bc/scriptures/dc-testament/dc/110/images/095-095-elijah-appearing-in-the-kirtland-temple-m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44142"/>
            <a:ext cx="3387391" cy="43504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672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228600" y="285750"/>
            <a:ext cx="4876800" cy="4731461"/>
          </a:xfrm>
        </p:spPr>
        <p:txBody>
          <a:bodyPr>
            <a:noAutofit/>
          </a:bodyPr>
          <a:lstStyle/>
          <a:p>
            <a:pPr marL="0" indent="0">
              <a:buNone/>
            </a:pPr>
            <a:r>
              <a:rPr lang="en-US" sz="2800" dirty="0" smtClean="0">
                <a:solidFill>
                  <a:schemeClr val="bg1"/>
                </a:solidFill>
                <a:latin typeface="Perpetua" panose="02020502060401020303" pitchFamily="18" charset="0"/>
                <a:ea typeface="+mj-ea"/>
                <a:cs typeface="Adobe Arabic" pitchFamily="18" charset="-78"/>
              </a:rPr>
              <a:t>Behold</a:t>
            </a:r>
            <a:r>
              <a:rPr lang="en-US" sz="2800" dirty="0">
                <a:solidFill>
                  <a:schemeClr val="bg1"/>
                </a:solidFill>
                <a:latin typeface="Perpetua" panose="02020502060401020303" pitchFamily="18" charset="0"/>
                <a:ea typeface="+mj-ea"/>
                <a:cs typeface="Adobe Arabic" pitchFamily="18" charset="-78"/>
              </a:rPr>
              <a:t>, the great day of the Lord is at hand...Let us, therefore, as a church and a people, and as Latter-day Saints, offer unto the Lord an offering in righteousness; and let us present in his holy temple, when it is finished, a book containing the records of our dead, which shall be worthy of all acceptation. </a:t>
            </a:r>
            <a:endParaRPr lang="en-US" sz="2800" dirty="0" smtClean="0">
              <a:solidFill>
                <a:schemeClr val="bg1"/>
              </a:solidFill>
              <a:latin typeface="Perpetua" panose="02020502060401020303" pitchFamily="18" charset="0"/>
              <a:ea typeface="+mj-ea"/>
              <a:cs typeface="Adobe Arabic" pitchFamily="18" charset="-78"/>
            </a:endParaRPr>
          </a:p>
          <a:p>
            <a:pPr marL="0" indent="0">
              <a:buNone/>
            </a:pPr>
            <a:r>
              <a:rPr lang="en-US" sz="2400" dirty="0" smtClean="0">
                <a:solidFill>
                  <a:schemeClr val="bg1"/>
                </a:solidFill>
                <a:latin typeface="Perpetua" panose="02020502060401020303" pitchFamily="18" charset="0"/>
                <a:ea typeface="+mj-ea"/>
                <a:cs typeface="Adobe Arabic" pitchFamily="18" charset="-78"/>
              </a:rPr>
              <a:t>(</a:t>
            </a:r>
            <a:r>
              <a:rPr lang="en-US" sz="2400" dirty="0">
                <a:solidFill>
                  <a:schemeClr val="bg1"/>
                </a:solidFill>
                <a:latin typeface="Perpetua" panose="02020502060401020303" pitchFamily="18" charset="0"/>
                <a:ea typeface="+mj-ea"/>
                <a:cs typeface="Adobe Arabic" pitchFamily="18" charset="-78"/>
              </a:rPr>
              <a:t>D&amp;C 128:24</a:t>
            </a:r>
            <a:r>
              <a:rPr lang="en-US" sz="2400" dirty="0" smtClean="0">
                <a:solidFill>
                  <a:schemeClr val="bg1"/>
                </a:solidFill>
                <a:latin typeface="Perpetua" panose="02020502060401020303" pitchFamily="18" charset="0"/>
                <a:ea typeface="+mj-ea"/>
                <a:cs typeface="Adobe Arabic" pitchFamily="18" charset="-78"/>
              </a:rPr>
              <a:t>)</a:t>
            </a:r>
            <a:endParaRPr lang="en-US" sz="2400" dirty="0">
              <a:solidFill>
                <a:schemeClr val="bg1"/>
              </a:solidFill>
              <a:latin typeface="Perpetua" panose="02020502060401020303" pitchFamily="18" charset="0"/>
              <a:ea typeface="+mj-ea"/>
              <a:cs typeface="Adobe Arabic" pitchFamily="18" charset="-78"/>
            </a:endParaRPr>
          </a:p>
        </p:txBody>
      </p:sp>
      <p:pic>
        <p:nvPicPr>
          <p:cNvPr id="6" name="Picture 2" descr="http://www.lds.org/scriptures/bc/scriptures/dc-testament/dc/110/images/095-095-elijah-appearing-in-the-kirtland-temple-m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38150"/>
            <a:ext cx="3381233" cy="43425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1135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304800" y="1047750"/>
            <a:ext cx="8458200" cy="3962400"/>
          </a:xfrm>
        </p:spPr>
        <p:txBody>
          <a:bodyPr>
            <a:noAutofit/>
          </a:bodyPr>
          <a:lstStyle/>
          <a:p>
            <a:pPr marL="0" indent="0">
              <a:buNone/>
            </a:pPr>
            <a:r>
              <a:rPr lang="en-US" dirty="0" smtClean="0">
                <a:solidFill>
                  <a:schemeClr val="bg1"/>
                </a:solidFill>
                <a:latin typeface="Perpetua" panose="02020502060401020303" pitchFamily="18" charset="0"/>
                <a:ea typeface="+mj-ea"/>
                <a:cs typeface="Adobe Arabic" pitchFamily="18" charset="-78"/>
              </a:rPr>
              <a:t>“</a:t>
            </a:r>
            <a:r>
              <a:rPr lang="en-US" dirty="0">
                <a:solidFill>
                  <a:schemeClr val="bg1"/>
                </a:solidFill>
                <a:latin typeface="Perpetua" panose="02020502060401020303" pitchFamily="18" charset="0"/>
                <a:ea typeface="+mj-ea"/>
                <a:cs typeface="Adobe Arabic" pitchFamily="18" charset="-78"/>
              </a:rPr>
              <a:t>I have learned that those who engage in </a:t>
            </a:r>
            <a:r>
              <a:rPr lang="en-US" dirty="0" smtClean="0">
                <a:solidFill>
                  <a:schemeClr val="bg1"/>
                </a:solidFill>
                <a:latin typeface="Perpetua" panose="02020502060401020303" pitchFamily="18" charset="0"/>
                <a:ea typeface="+mj-ea"/>
                <a:cs typeface="Adobe Arabic" pitchFamily="18" charset="-78"/>
              </a:rPr>
              <a:t>                   family </a:t>
            </a:r>
            <a:r>
              <a:rPr lang="en-US" dirty="0">
                <a:solidFill>
                  <a:schemeClr val="bg1"/>
                </a:solidFill>
                <a:latin typeface="Perpetua" panose="02020502060401020303" pitchFamily="18" charset="0"/>
                <a:ea typeface="+mj-ea"/>
                <a:cs typeface="Adobe Arabic" pitchFamily="18" charset="-78"/>
              </a:rPr>
              <a:t>history research and then perform </a:t>
            </a:r>
            <a:r>
              <a:rPr lang="en-US" dirty="0" smtClean="0">
                <a:solidFill>
                  <a:schemeClr val="bg1"/>
                </a:solidFill>
                <a:latin typeface="Perpetua" panose="02020502060401020303" pitchFamily="18" charset="0"/>
                <a:ea typeface="+mj-ea"/>
                <a:cs typeface="Adobe Arabic" pitchFamily="18" charset="-78"/>
              </a:rPr>
              <a:t>                       the </a:t>
            </a:r>
            <a:r>
              <a:rPr lang="en-US" dirty="0">
                <a:solidFill>
                  <a:schemeClr val="bg1"/>
                </a:solidFill>
                <a:latin typeface="Perpetua" panose="02020502060401020303" pitchFamily="18" charset="0"/>
                <a:ea typeface="+mj-ea"/>
                <a:cs typeface="Adobe Arabic" pitchFamily="18" charset="-78"/>
              </a:rPr>
              <a:t>temple ordinance work for those </a:t>
            </a:r>
            <a:endParaRPr lang="en-US" dirty="0" smtClean="0">
              <a:solidFill>
                <a:schemeClr val="bg1"/>
              </a:solidFill>
              <a:latin typeface="Perpetua" panose="02020502060401020303" pitchFamily="18" charset="0"/>
              <a:ea typeface="+mj-ea"/>
              <a:cs typeface="Adobe Arabic" pitchFamily="18" charset="-78"/>
            </a:endParaRPr>
          </a:p>
          <a:p>
            <a:pPr marL="0" indent="0">
              <a:buNone/>
            </a:pPr>
            <a:r>
              <a:rPr lang="en-US" dirty="0" smtClean="0">
                <a:solidFill>
                  <a:schemeClr val="bg1"/>
                </a:solidFill>
                <a:latin typeface="Perpetua" panose="02020502060401020303" pitchFamily="18" charset="0"/>
                <a:ea typeface="+mj-ea"/>
                <a:cs typeface="Adobe Arabic" pitchFamily="18" charset="-78"/>
              </a:rPr>
              <a:t>whose names </a:t>
            </a:r>
            <a:r>
              <a:rPr lang="en-US" dirty="0">
                <a:solidFill>
                  <a:schemeClr val="bg1"/>
                </a:solidFill>
                <a:latin typeface="Perpetua" panose="02020502060401020303" pitchFamily="18" charset="0"/>
                <a:ea typeface="+mj-ea"/>
                <a:cs typeface="Adobe Arabic" pitchFamily="18" charset="-78"/>
              </a:rPr>
              <a:t>they have found will know </a:t>
            </a:r>
            <a:endParaRPr lang="en-US" dirty="0" smtClean="0">
              <a:solidFill>
                <a:schemeClr val="bg1"/>
              </a:solidFill>
              <a:latin typeface="Perpetua" panose="02020502060401020303" pitchFamily="18" charset="0"/>
              <a:ea typeface="+mj-ea"/>
              <a:cs typeface="Adobe Arabic" pitchFamily="18" charset="-78"/>
            </a:endParaRPr>
          </a:p>
          <a:p>
            <a:pPr marL="0" indent="0">
              <a:buNone/>
            </a:pPr>
            <a:r>
              <a:rPr lang="en-US" dirty="0" smtClean="0">
                <a:solidFill>
                  <a:schemeClr val="bg1"/>
                </a:solidFill>
                <a:latin typeface="Perpetua" panose="02020502060401020303" pitchFamily="18" charset="0"/>
                <a:ea typeface="+mj-ea"/>
                <a:cs typeface="Adobe Arabic" pitchFamily="18" charset="-78"/>
              </a:rPr>
              <a:t>the additional </a:t>
            </a:r>
            <a:r>
              <a:rPr lang="en-US" dirty="0">
                <a:solidFill>
                  <a:schemeClr val="bg1"/>
                </a:solidFill>
                <a:latin typeface="Perpetua" panose="02020502060401020303" pitchFamily="18" charset="0"/>
                <a:ea typeface="+mj-ea"/>
                <a:cs typeface="Adobe Arabic" pitchFamily="18" charset="-78"/>
              </a:rPr>
              <a:t>joy of receiving both halves of the blessing.”</a:t>
            </a:r>
          </a:p>
          <a:p>
            <a:pPr marL="0" indent="0">
              <a:buNone/>
            </a:pPr>
            <a:endParaRPr lang="en-US" sz="900" dirty="0" smtClean="0">
              <a:solidFill>
                <a:schemeClr val="bg1"/>
              </a:solidFill>
              <a:latin typeface="Perpetua" panose="02020502060401020303" pitchFamily="18" charset="0"/>
              <a:ea typeface="+mj-ea"/>
              <a:cs typeface="Adobe Arabic" pitchFamily="18" charset="-78"/>
            </a:endParaRPr>
          </a:p>
          <a:p>
            <a:pPr marL="0" indent="0">
              <a:buNone/>
            </a:pPr>
            <a:r>
              <a:rPr lang="en-US" sz="2000" dirty="0" smtClean="0">
                <a:solidFill>
                  <a:schemeClr val="bg1"/>
                </a:solidFill>
                <a:latin typeface="Perpetua" panose="02020502060401020303" pitchFamily="18" charset="0"/>
                <a:ea typeface="+mj-ea"/>
                <a:cs typeface="Adobe Arabic" pitchFamily="18" charset="-78"/>
              </a:rPr>
              <a:t>- Howard </a:t>
            </a:r>
            <a:r>
              <a:rPr lang="en-US" sz="2000" dirty="0">
                <a:solidFill>
                  <a:schemeClr val="bg1"/>
                </a:solidFill>
                <a:latin typeface="Perpetua" panose="02020502060401020303" pitchFamily="18" charset="0"/>
                <a:ea typeface="+mj-ea"/>
                <a:cs typeface="Adobe Arabic" pitchFamily="18" charset="-78"/>
              </a:rPr>
              <a:t>W. Hunter, “A Temple-Motivated People,” Ensign, Feb. 1995</a:t>
            </a:r>
          </a:p>
          <a:p>
            <a:pPr marL="0" lvl="0" indent="0">
              <a:buNone/>
            </a:pPr>
            <a:endParaRPr lang="en-US" dirty="0" smtClean="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1026" name="Picture 2" descr="http://ldsblogs.com/files/2008/01/howard-w-hunter-mormo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53200" y="438150"/>
            <a:ext cx="2057400" cy="2678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438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228600" y="742951"/>
            <a:ext cx="8686800" cy="1524000"/>
          </a:xfrm>
        </p:spPr>
        <p:txBody>
          <a:bodyPr>
            <a:noAutofit/>
          </a:bodyPr>
          <a:lstStyle/>
          <a:p>
            <a:pPr marL="0" lvl="0" indent="0">
              <a:buNone/>
            </a:pPr>
            <a:r>
              <a:rPr lang="en-US" sz="2800" dirty="0" smtClean="0">
                <a:solidFill>
                  <a:schemeClr val="bg1"/>
                </a:solidFill>
                <a:latin typeface="Perpetua" panose="02020502060401020303" pitchFamily="18" charset="0"/>
                <a:ea typeface="+mj-ea"/>
                <a:cs typeface="Adobe Arabic" pitchFamily="18" charset="-78"/>
              </a:rPr>
              <a:t>“</a:t>
            </a:r>
            <a:r>
              <a:rPr lang="en-US" sz="2800" dirty="0">
                <a:solidFill>
                  <a:schemeClr val="bg1"/>
                </a:solidFill>
                <a:latin typeface="Perpetua" panose="02020502060401020303" pitchFamily="18" charset="0"/>
                <a:ea typeface="+mj-ea"/>
                <a:cs typeface="Adobe Arabic" pitchFamily="18" charset="-78"/>
              </a:rPr>
              <a:t>Thousands of our faithful people seldom go to the </a:t>
            </a:r>
            <a:r>
              <a:rPr lang="en-US" sz="2800" dirty="0" smtClean="0">
                <a:solidFill>
                  <a:schemeClr val="bg1"/>
                </a:solidFill>
                <a:latin typeface="Perpetua" panose="02020502060401020303" pitchFamily="18" charset="0"/>
                <a:ea typeface="+mj-ea"/>
                <a:cs typeface="Adobe Arabic" pitchFamily="18" charset="-78"/>
              </a:rPr>
              <a:t>temple</a:t>
            </a:r>
            <a:r>
              <a:rPr lang="en-US" sz="2800" dirty="0">
                <a:solidFill>
                  <a:schemeClr val="bg1"/>
                </a:solidFill>
                <a:latin typeface="Perpetua" panose="02020502060401020303" pitchFamily="18" charset="0"/>
                <a:ea typeface="+mj-ea"/>
                <a:cs typeface="Adobe Arabic" pitchFamily="18" charset="-78"/>
              </a:rPr>
              <a:t>, and of those who do go, most are </a:t>
            </a:r>
            <a:r>
              <a:rPr lang="en-US" sz="2800" dirty="0" smtClean="0">
                <a:solidFill>
                  <a:schemeClr val="bg1"/>
                </a:solidFill>
                <a:latin typeface="Perpetua" panose="02020502060401020303" pitchFamily="18" charset="0"/>
                <a:ea typeface="+mj-ea"/>
                <a:cs typeface="Adobe Arabic" pitchFamily="18" charset="-78"/>
              </a:rPr>
              <a:t>not working </a:t>
            </a:r>
            <a:r>
              <a:rPr lang="en-US" sz="2800" dirty="0">
                <a:solidFill>
                  <a:schemeClr val="bg1"/>
                </a:solidFill>
                <a:latin typeface="Perpetua" panose="02020502060401020303" pitchFamily="18" charset="0"/>
                <a:ea typeface="+mj-ea"/>
                <a:cs typeface="Adobe Arabic" pitchFamily="18" charset="-78"/>
              </a:rPr>
              <a:t>on their own ancestral lines. They are </a:t>
            </a:r>
            <a:r>
              <a:rPr lang="en-US" sz="2800" dirty="0" smtClean="0">
                <a:solidFill>
                  <a:schemeClr val="bg1"/>
                </a:solidFill>
                <a:latin typeface="Perpetua" panose="02020502060401020303" pitchFamily="18" charset="0"/>
                <a:ea typeface="+mj-ea"/>
                <a:cs typeface="Adobe Arabic" pitchFamily="18" charset="-78"/>
              </a:rPr>
              <a:t>not saving </a:t>
            </a:r>
            <a:r>
              <a:rPr lang="en-US" sz="2800" dirty="0">
                <a:solidFill>
                  <a:schemeClr val="bg1"/>
                </a:solidFill>
                <a:latin typeface="Perpetua" panose="02020502060401020303" pitchFamily="18" charset="0"/>
                <a:ea typeface="+mj-ea"/>
                <a:cs typeface="Adobe Arabic" pitchFamily="18" charset="-78"/>
              </a:rPr>
              <a:t>their own dead. They seem to </a:t>
            </a:r>
            <a:r>
              <a:rPr lang="en-US" sz="2800" dirty="0" smtClean="0">
                <a:solidFill>
                  <a:schemeClr val="bg1"/>
                </a:solidFill>
                <a:latin typeface="Perpetua" panose="02020502060401020303" pitchFamily="18" charset="0"/>
                <a:ea typeface="+mj-ea"/>
                <a:cs typeface="Adobe Arabic" pitchFamily="18" charset="-78"/>
              </a:rPr>
              <a:t>believe</a:t>
            </a:r>
            <a:endParaRPr lang="en-US" sz="2000" dirty="0">
              <a:solidFill>
                <a:schemeClr val="bg1"/>
              </a:solidFill>
              <a:latin typeface="Perpetua" panose="02020502060401020303" pitchFamily="18" charset="0"/>
              <a:ea typeface="+mj-ea"/>
              <a:cs typeface="Adobe Arabic" pitchFamily="18" charset="-78"/>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050" name="Picture 2" descr="http://mormonlit.lib.byu.edu/images/KimballSpencerW.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399" y="2343150"/>
            <a:ext cx="2057401" cy="274499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8" name="Content Placeholder 9"/>
          <p:cNvSpPr txBox="1">
            <a:spLocks/>
          </p:cNvSpPr>
          <p:nvPr/>
        </p:nvSpPr>
        <p:spPr>
          <a:xfrm>
            <a:off x="2286000" y="2038350"/>
            <a:ext cx="6781800" cy="30471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dirty="0" smtClean="0">
                <a:solidFill>
                  <a:schemeClr val="bg1"/>
                </a:solidFill>
                <a:latin typeface="Perpetua" panose="02020502060401020303" pitchFamily="18" charset="0"/>
                <a:ea typeface="+mj-ea"/>
                <a:cs typeface="Adobe Arabic" pitchFamily="18" charset="-78"/>
              </a:rPr>
              <a:t>they are fulfilling their responsibilities by merely                        attending the temple occasionally. This is simply not so. We all must learn to save </a:t>
            </a:r>
            <a:r>
              <a:rPr lang="en-US" sz="2800" u="sng" dirty="0" smtClean="0">
                <a:solidFill>
                  <a:schemeClr val="bg1"/>
                </a:solidFill>
                <a:latin typeface="Perpetua" panose="02020502060401020303" pitchFamily="18" charset="0"/>
                <a:ea typeface="+mj-ea"/>
                <a:cs typeface="Adobe Arabic" pitchFamily="18" charset="-78"/>
              </a:rPr>
              <a:t>our</a:t>
            </a:r>
            <a:r>
              <a:rPr lang="en-US" sz="2800" dirty="0" smtClean="0">
                <a:solidFill>
                  <a:schemeClr val="bg1"/>
                </a:solidFill>
                <a:latin typeface="Perpetua" panose="02020502060401020303" pitchFamily="18" charset="0"/>
                <a:ea typeface="+mj-ea"/>
                <a:cs typeface="Adobe Arabic" pitchFamily="18" charset="-78"/>
              </a:rPr>
              <a:t> </a:t>
            </a:r>
            <a:r>
              <a:rPr lang="en-US" sz="2800" u="sng" dirty="0" smtClean="0">
                <a:solidFill>
                  <a:schemeClr val="bg1"/>
                </a:solidFill>
                <a:latin typeface="Perpetua" panose="02020502060401020303" pitchFamily="18" charset="0"/>
                <a:ea typeface="+mj-ea"/>
                <a:cs typeface="Adobe Arabic" pitchFamily="18" charset="-78"/>
              </a:rPr>
              <a:t>own</a:t>
            </a:r>
            <a:r>
              <a:rPr lang="en-US" sz="2800" dirty="0" smtClean="0">
                <a:solidFill>
                  <a:schemeClr val="bg1"/>
                </a:solidFill>
                <a:latin typeface="Perpetua" panose="02020502060401020303" pitchFamily="18" charset="0"/>
                <a:ea typeface="+mj-ea"/>
                <a:cs typeface="Adobe Arabic" pitchFamily="18" charset="-78"/>
              </a:rPr>
              <a:t> dead. We must </a:t>
            </a:r>
            <a:r>
              <a:rPr lang="en-US" sz="2800" u="sng" dirty="0" smtClean="0">
                <a:solidFill>
                  <a:schemeClr val="bg1"/>
                </a:solidFill>
                <a:latin typeface="Perpetua" panose="02020502060401020303" pitchFamily="18" charset="0"/>
                <a:ea typeface="+mj-ea"/>
                <a:cs typeface="Adobe Arabic" pitchFamily="18" charset="-78"/>
              </a:rPr>
              <a:t>properly</a:t>
            </a:r>
            <a:r>
              <a:rPr lang="en-US" sz="2800" dirty="0" smtClean="0">
                <a:solidFill>
                  <a:schemeClr val="bg1"/>
                </a:solidFill>
                <a:latin typeface="Perpetua" panose="02020502060401020303" pitchFamily="18" charset="0"/>
                <a:ea typeface="+mj-ea"/>
                <a:cs typeface="Adobe Arabic" pitchFamily="18" charset="-78"/>
              </a:rPr>
              <a:t> identify them so that we can then perform the work for them in the temples …”</a:t>
            </a:r>
          </a:p>
          <a:p>
            <a:pPr marL="0" indent="0">
              <a:buFont typeface="Arial" panose="020B0604020202020204" pitchFamily="34" charset="0"/>
              <a:buNone/>
            </a:pPr>
            <a:endParaRPr lang="en-US" sz="1000" dirty="0" smtClean="0">
              <a:solidFill>
                <a:schemeClr val="bg1"/>
              </a:solidFill>
              <a:latin typeface="Perpetua" panose="02020502060401020303" pitchFamily="18" charset="0"/>
              <a:ea typeface="+mj-ea"/>
              <a:cs typeface="Adobe Arabic" pitchFamily="18" charset="-78"/>
            </a:endParaRPr>
          </a:p>
          <a:p>
            <a:pPr marL="0" indent="0">
              <a:buFont typeface="Arial" panose="020B0604020202020204" pitchFamily="34" charset="0"/>
              <a:buNone/>
            </a:pPr>
            <a:r>
              <a:rPr lang="en-US" sz="2000" dirty="0" smtClean="0">
                <a:solidFill>
                  <a:schemeClr val="bg1"/>
                </a:solidFill>
                <a:latin typeface="Perpetua" panose="02020502060401020303" pitchFamily="18" charset="0"/>
                <a:ea typeface="+mj-ea"/>
                <a:cs typeface="Adobe Arabic" pitchFamily="18" charset="-78"/>
              </a:rPr>
              <a:t>- Spencer W. Kimball, Regional Representatives Seminar, Sept. 30, 1976</a:t>
            </a:r>
            <a:endParaRPr lang="en-US" sz="2000" dirty="0">
              <a:solidFill>
                <a:schemeClr val="bg1"/>
              </a:solidFill>
              <a:latin typeface="Perpetua" panose="02020502060401020303" pitchFamily="18" charset="0"/>
              <a:ea typeface="+mj-ea"/>
              <a:cs typeface="Adobe Arabic" pitchFamily="18" charset="-78"/>
            </a:endParaRPr>
          </a:p>
        </p:txBody>
      </p:sp>
    </p:spTree>
    <p:extLst>
      <p:ext uri="{BB962C8B-B14F-4D97-AF65-F5344CB8AC3E}">
        <p14:creationId xmlns:p14="http://schemas.microsoft.com/office/powerpoint/2010/main" val="9135299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Why Do We Do Temple Work?</a:t>
            </a:r>
            <a:endParaRPr lang="en-US" dirty="0"/>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6" name="Picture 4">
            <a:hlinkClick r:id="rId6"/>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4511" t="26446" r="33532" b="32137"/>
          <a:stretch/>
        </p:blipFill>
        <p:spPr bwMode="auto">
          <a:xfrm>
            <a:off x="1905000" y="1276350"/>
            <a:ext cx="5459106" cy="30298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863988" y="4248150"/>
            <a:ext cx="1576318" cy="400110"/>
          </a:xfrm>
          <a:prstGeom prst="rect">
            <a:avLst/>
          </a:prstGeom>
          <a:noFill/>
        </p:spPr>
        <p:txBody>
          <a:bodyPr wrap="square" rtlCol="0">
            <a:spAutoFit/>
          </a:bodyPr>
          <a:lstStyle/>
          <a:p>
            <a:pPr>
              <a:spcBef>
                <a:spcPct val="20000"/>
              </a:spcBef>
            </a:pPr>
            <a:r>
              <a:rPr lang="en-US" sz="2000" dirty="0">
                <a:solidFill>
                  <a:schemeClr val="bg1"/>
                </a:solidFill>
                <a:latin typeface="Perpetua" panose="02020502060401020303" pitchFamily="18" charset="0"/>
                <a:ea typeface="+mj-ea"/>
                <a:cs typeface="Adobe Arabic" pitchFamily="18" charset="-78"/>
              </a:rPr>
              <a:t>Video:  </a:t>
            </a:r>
            <a:r>
              <a:rPr lang="en-US" sz="2000" dirty="0" smtClean="0">
                <a:solidFill>
                  <a:schemeClr val="bg1"/>
                </a:solidFill>
                <a:latin typeface="Perpetua" panose="02020502060401020303" pitchFamily="18" charset="0"/>
                <a:ea typeface="+mj-ea"/>
                <a:cs typeface="Adobe Arabic" pitchFamily="18" charset="-78"/>
              </a:rPr>
              <a:t>1m 55s</a:t>
            </a:r>
            <a:endParaRPr lang="en-US" sz="2000" dirty="0">
              <a:solidFill>
                <a:schemeClr val="bg1"/>
              </a:solidFill>
              <a:latin typeface="Perpetua" panose="02020502060401020303" pitchFamily="18" charset="0"/>
              <a:ea typeface="+mj-ea"/>
              <a:cs typeface="Adobe Arabic" pitchFamily="18" charset="-78"/>
            </a:endParaRPr>
          </a:p>
        </p:txBody>
      </p:sp>
      <p:pic>
        <p:nvPicPr>
          <p:cNvPr id="1026" name="Picture 2" descr="http://flyforms.org/images/buttons/big_play_button.png">
            <a:hlinkClick r:id="rId6"/>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9888" y="1629200"/>
            <a:ext cx="2324100" cy="23241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3103" y="4889076"/>
            <a:ext cx="3581400" cy="261610"/>
          </a:xfrm>
          <a:prstGeom prst="rect">
            <a:avLst/>
          </a:prstGeom>
          <a:noFill/>
        </p:spPr>
        <p:txBody>
          <a:bodyPr wrap="square" rtlCol="0">
            <a:spAutoFit/>
          </a:bodyPr>
          <a:lstStyle/>
          <a:p>
            <a:r>
              <a:rPr lang="en-US" sz="1100" dirty="0">
                <a:hlinkClick r:id="rId9"/>
              </a:rPr>
              <a:t>https://www.youtube.com/watch?v=nseEmVaoWq8</a:t>
            </a:r>
            <a:endParaRPr lang="en-US" sz="1100" dirty="0"/>
          </a:p>
        </p:txBody>
      </p:sp>
    </p:spTree>
    <p:extLst>
      <p:ext uri="{BB962C8B-B14F-4D97-AF65-F5344CB8AC3E}">
        <p14:creationId xmlns:p14="http://schemas.microsoft.com/office/powerpoint/2010/main" val="35103703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Family History Challenges</a:t>
            </a:r>
            <a:endParaRPr lang="en-US" dirty="0"/>
          </a:p>
        </p:txBody>
      </p:sp>
      <p:sp>
        <p:nvSpPr>
          <p:cNvPr id="10" name="Content Placeholder 9"/>
          <p:cNvSpPr>
            <a:spLocks noGrp="1"/>
          </p:cNvSpPr>
          <p:nvPr>
            <p:ph idx="1"/>
          </p:nvPr>
        </p:nvSpPr>
        <p:spPr>
          <a:xfrm>
            <a:off x="457200" y="1200150"/>
            <a:ext cx="8458200" cy="3657599"/>
          </a:xfrm>
        </p:spPr>
        <p:txBody>
          <a:bodyPr>
            <a:noAutofit/>
          </a:bodyPr>
          <a:lstStyle/>
          <a:p>
            <a:r>
              <a:rPr lang="en-US" dirty="0" smtClean="0">
                <a:solidFill>
                  <a:schemeClr val="bg1"/>
                </a:solidFill>
                <a:latin typeface="Perpetua" panose="02020502060401020303" pitchFamily="18" charset="0"/>
                <a:ea typeface="+mj-ea"/>
                <a:cs typeface="Adobe Arabic" pitchFamily="18" charset="-78"/>
              </a:rPr>
              <a:t>In the past, our biggest challenge in doing family history and temple work, has been the duplication of effort and ordinances.</a:t>
            </a:r>
          </a:p>
          <a:p>
            <a:endParaRPr lang="en-US" sz="500" dirty="0" smtClean="0">
              <a:solidFill>
                <a:schemeClr val="bg1"/>
              </a:solidFill>
              <a:latin typeface="Perpetua" panose="02020502060401020303" pitchFamily="18" charset="0"/>
              <a:ea typeface="+mj-ea"/>
              <a:cs typeface="Adobe Arabic" pitchFamily="18" charset="-78"/>
            </a:endParaRPr>
          </a:p>
          <a:p>
            <a:r>
              <a:rPr lang="en-US" dirty="0" smtClean="0">
                <a:solidFill>
                  <a:schemeClr val="bg1"/>
                </a:solidFill>
                <a:latin typeface="Perpetua" panose="02020502060401020303" pitchFamily="18" charset="0"/>
                <a:ea typeface="+mj-ea"/>
                <a:cs typeface="Adobe Arabic" pitchFamily="18" charset="-78"/>
              </a:rPr>
              <a:t>New tools have and will continue to be developed to help reduce duplication and improve collaboration.</a:t>
            </a:r>
            <a:endParaRPr lang="en-US" dirty="0">
              <a:solidFill>
                <a:schemeClr val="bg1"/>
              </a:solidFill>
              <a:latin typeface="Perpetua" panose="02020502060401020303" pitchFamily="18" charset="0"/>
              <a:ea typeface="+mj-ea"/>
              <a:cs typeface="Adobe Arabic" pitchFamily="18" charset="-78"/>
            </a:endParaRPr>
          </a:p>
          <a:p>
            <a:endParaRPr lang="en-US" dirty="0">
              <a:solidFill>
                <a:schemeClr val="bg1"/>
              </a:solidFill>
              <a:latin typeface="Perpetua" panose="02020502060401020303" pitchFamily="18" charset="0"/>
              <a:ea typeface="+mj-ea"/>
              <a:cs typeface="Adobe Arabic" pitchFamily="18" charset="-78"/>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1026" name="Picture 2" descr="http://occupymyfamily.files.wordpress.com/2014/02/familysearchlogo_highre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6400" y="4095750"/>
            <a:ext cx="3445629" cy="895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4349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Family History Challenges</a:t>
            </a:r>
            <a:endParaRPr lang="en-US" dirty="0"/>
          </a:p>
        </p:txBody>
      </p:sp>
      <p:sp>
        <p:nvSpPr>
          <p:cNvPr id="10" name="Content Placeholder 9"/>
          <p:cNvSpPr>
            <a:spLocks noGrp="1"/>
          </p:cNvSpPr>
          <p:nvPr>
            <p:ph idx="1"/>
          </p:nvPr>
        </p:nvSpPr>
        <p:spPr>
          <a:xfrm>
            <a:off x="457200" y="1200150"/>
            <a:ext cx="8458200" cy="3657599"/>
          </a:xfrm>
        </p:spPr>
        <p:txBody>
          <a:bodyPr>
            <a:noAutofit/>
          </a:bodyPr>
          <a:lstStyle/>
          <a:p>
            <a:r>
              <a:rPr lang="en-US" dirty="0" smtClean="0">
                <a:solidFill>
                  <a:schemeClr val="bg1"/>
                </a:solidFill>
                <a:latin typeface="Perpetua" panose="02020502060401020303" pitchFamily="18" charset="0"/>
                <a:ea typeface="+mj-ea"/>
                <a:cs typeface="Adobe Arabic" pitchFamily="18" charset="-78"/>
              </a:rPr>
              <a:t>The church has developed a Family History website, FamilySearch.org, where we can both search for records and organize our research.</a:t>
            </a:r>
          </a:p>
          <a:p>
            <a:endParaRPr lang="en-US" sz="1100" dirty="0" smtClean="0">
              <a:solidFill>
                <a:schemeClr val="bg1"/>
              </a:solidFill>
              <a:latin typeface="Perpetua" panose="02020502060401020303" pitchFamily="18" charset="0"/>
              <a:ea typeface="+mj-ea"/>
              <a:cs typeface="Adobe Arabic" pitchFamily="18" charset="-78"/>
            </a:endParaRPr>
          </a:p>
          <a:p>
            <a:r>
              <a:rPr lang="en-US" dirty="0" smtClean="0">
                <a:solidFill>
                  <a:schemeClr val="bg1"/>
                </a:solidFill>
                <a:latin typeface="Perpetua" panose="02020502060401020303" pitchFamily="18" charset="0"/>
                <a:ea typeface="+mj-ea"/>
                <a:cs typeface="Adobe Arabic" pitchFamily="18" charset="-78"/>
              </a:rPr>
              <a:t>Building on these new innovations, and to simplify your efforts, the Gilbert Higley Stake has developed a process to help you with your family history experiences.</a:t>
            </a:r>
            <a:endParaRPr lang="en-US" dirty="0">
              <a:solidFill>
                <a:schemeClr val="bg1"/>
              </a:solidFill>
              <a:latin typeface="Perpetua" panose="02020502060401020303" pitchFamily="18" charset="0"/>
              <a:ea typeface="+mj-ea"/>
              <a:cs typeface="Adobe Arabic" pitchFamily="18" charset="-78"/>
            </a:endParaRPr>
          </a:p>
          <a:p>
            <a:endParaRPr lang="en-US" dirty="0">
              <a:solidFill>
                <a:schemeClr val="bg1"/>
              </a:solidFill>
              <a:latin typeface="Perpetua" panose="02020502060401020303" pitchFamily="18" charset="0"/>
              <a:ea typeface="+mj-ea"/>
              <a:cs typeface="Adobe Arabic" pitchFamily="18" charset="-78"/>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41040861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Success Through Organization</a:t>
            </a:r>
            <a:endParaRPr lang="en-US" dirty="0"/>
          </a:p>
        </p:txBody>
      </p:sp>
      <p:sp>
        <p:nvSpPr>
          <p:cNvPr id="10" name="Content Placeholder 9"/>
          <p:cNvSpPr>
            <a:spLocks noGrp="1"/>
          </p:cNvSpPr>
          <p:nvPr>
            <p:ph idx="1"/>
          </p:nvPr>
        </p:nvSpPr>
        <p:spPr>
          <a:xfrm>
            <a:off x="457200" y="1200150"/>
            <a:ext cx="8458200" cy="3657599"/>
          </a:xfrm>
        </p:spPr>
        <p:txBody>
          <a:bodyPr>
            <a:noAutofit/>
          </a:bodyPr>
          <a:lstStyle/>
          <a:p>
            <a:r>
              <a:rPr lang="en-US" dirty="0" smtClean="0">
                <a:solidFill>
                  <a:schemeClr val="bg1"/>
                </a:solidFill>
                <a:latin typeface="Perpetua" panose="02020502060401020303" pitchFamily="18" charset="0"/>
                <a:ea typeface="+mj-ea"/>
                <a:cs typeface="Adobe Arabic" pitchFamily="18" charset="-78"/>
              </a:rPr>
              <a:t>With Family History, like all </a:t>
            </a:r>
            <a:r>
              <a:rPr lang="en-US" dirty="0">
                <a:solidFill>
                  <a:schemeClr val="bg1"/>
                </a:solidFill>
                <a:latin typeface="Perpetua" panose="02020502060401020303" pitchFamily="18" charset="0"/>
                <a:ea typeface="+mj-ea"/>
                <a:cs typeface="Adobe Arabic" pitchFamily="18" charset="-78"/>
              </a:rPr>
              <a:t>large projects, it is best to be organized and break </a:t>
            </a:r>
            <a:r>
              <a:rPr lang="en-US" dirty="0" smtClean="0">
                <a:solidFill>
                  <a:schemeClr val="bg1"/>
                </a:solidFill>
                <a:latin typeface="Perpetua" panose="02020502060401020303" pitchFamily="18" charset="0"/>
                <a:ea typeface="+mj-ea"/>
                <a:cs typeface="Adobe Arabic" pitchFamily="18" charset="-78"/>
              </a:rPr>
              <a:t>the </a:t>
            </a:r>
            <a:r>
              <a:rPr lang="en-US" dirty="0">
                <a:solidFill>
                  <a:schemeClr val="bg1"/>
                </a:solidFill>
                <a:latin typeface="Perpetua" panose="02020502060401020303" pitchFamily="18" charset="0"/>
                <a:ea typeface="+mj-ea"/>
                <a:cs typeface="Adobe Arabic" pitchFamily="18" charset="-78"/>
              </a:rPr>
              <a:t>project into small, manageable tasks. </a:t>
            </a:r>
            <a:endParaRPr lang="en-US" dirty="0" smtClean="0">
              <a:solidFill>
                <a:schemeClr val="bg1"/>
              </a:solidFill>
              <a:latin typeface="Perpetua" panose="02020502060401020303" pitchFamily="18" charset="0"/>
              <a:ea typeface="+mj-ea"/>
              <a:cs typeface="Adobe Arabic" pitchFamily="18" charset="-78"/>
            </a:endParaRPr>
          </a:p>
          <a:p>
            <a:r>
              <a:rPr lang="en-US" dirty="0" smtClean="0">
                <a:solidFill>
                  <a:schemeClr val="bg1"/>
                </a:solidFill>
                <a:latin typeface="Perpetua" panose="02020502060401020303" pitchFamily="18" charset="0"/>
                <a:ea typeface="+mj-ea"/>
                <a:cs typeface="Adobe Arabic" pitchFamily="18" charset="-78"/>
              </a:rPr>
              <a:t>This </a:t>
            </a:r>
            <a:r>
              <a:rPr lang="en-US" dirty="0">
                <a:solidFill>
                  <a:schemeClr val="bg1"/>
                </a:solidFill>
                <a:latin typeface="Perpetua" panose="02020502060401020303" pitchFamily="18" charset="0"/>
                <a:ea typeface="+mj-ea"/>
                <a:cs typeface="Adobe Arabic" pitchFamily="18" charset="-78"/>
              </a:rPr>
              <a:t>can be accomplished be creating </a:t>
            </a:r>
            <a:endParaRPr lang="en-US" dirty="0" smtClean="0">
              <a:solidFill>
                <a:schemeClr val="bg1"/>
              </a:solidFill>
              <a:latin typeface="Perpetua" panose="02020502060401020303" pitchFamily="18" charset="0"/>
              <a:ea typeface="+mj-ea"/>
              <a:cs typeface="Adobe Arabic" pitchFamily="18" charset="-78"/>
            </a:endParaRPr>
          </a:p>
          <a:p>
            <a:pPr marL="0" indent="344488">
              <a:buNone/>
            </a:pPr>
            <a:r>
              <a:rPr lang="en-US" dirty="0" smtClean="0">
                <a:solidFill>
                  <a:schemeClr val="bg1"/>
                </a:solidFill>
                <a:latin typeface="Perpetua" panose="02020502060401020303" pitchFamily="18" charset="0"/>
                <a:ea typeface="+mj-ea"/>
                <a:cs typeface="Adobe Arabic" pitchFamily="18" charset="-78"/>
              </a:rPr>
              <a:t>a </a:t>
            </a:r>
            <a:r>
              <a:rPr lang="en-US" dirty="0">
                <a:solidFill>
                  <a:schemeClr val="bg1"/>
                </a:solidFill>
                <a:latin typeface="Perpetua" panose="02020502060401020303" pitchFamily="18" charset="0"/>
                <a:ea typeface="+mj-ea"/>
                <a:cs typeface="Adobe Arabic" pitchFamily="18" charset="-78"/>
              </a:rPr>
              <a:t>simple checklist and by stepping </a:t>
            </a:r>
            <a:endParaRPr lang="en-US" dirty="0" smtClean="0">
              <a:solidFill>
                <a:schemeClr val="bg1"/>
              </a:solidFill>
              <a:latin typeface="Perpetua" panose="02020502060401020303" pitchFamily="18" charset="0"/>
              <a:ea typeface="+mj-ea"/>
              <a:cs typeface="Adobe Arabic" pitchFamily="18" charset="-78"/>
            </a:endParaRPr>
          </a:p>
          <a:p>
            <a:pPr marL="0" indent="344488">
              <a:buNone/>
            </a:pPr>
            <a:r>
              <a:rPr lang="en-US" dirty="0" smtClean="0">
                <a:solidFill>
                  <a:schemeClr val="bg1"/>
                </a:solidFill>
                <a:latin typeface="Perpetua" panose="02020502060401020303" pitchFamily="18" charset="0"/>
                <a:ea typeface="+mj-ea"/>
                <a:cs typeface="Adobe Arabic" pitchFamily="18" charset="-78"/>
              </a:rPr>
              <a:t>through </a:t>
            </a:r>
            <a:r>
              <a:rPr lang="en-US" dirty="0">
                <a:solidFill>
                  <a:schemeClr val="bg1"/>
                </a:solidFill>
                <a:latin typeface="Perpetua" panose="02020502060401020303" pitchFamily="18" charset="0"/>
                <a:ea typeface="+mj-ea"/>
                <a:cs typeface="Adobe Arabic" pitchFamily="18" charset="-78"/>
              </a:rPr>
              <a:t>the tasks listed on it. </a:t>
            </a:r>
          </a:p>
          <a:p>
            <a:endParaRPr lang="en-US" dirty="0">
              <a:solidFill>
                <a:schemeClr val="bg1"/>
              </a:solidFill>
              <a:latin typeface="Perpetua" panose="02020502060401020303" pitchFamily="18" charset="0"/>
              <a:ea typeface="+mj-ea"/>
              <a:cs typeface="Adobe Arabic" pitchFamily="18" charset="-78"/>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052" name="Picture 4" descr="http://fusionphotographystudio.com/wp-content/uploads/2012/08/stock-photo-check-box-with-green-check-mark-isolated-on-white-part-of-a-series-41186242.jpg"/>
          <p:cNvPicPr>
            <a:picLocks noChangeAspect="1" noChangeArrowheads="1"/>
          </p:cNvPicPr>
          <p:nvPr/>
        </p:nvPicPr>
        <p:blipFill rotWithShape="1">
          <a:blip r:embed="rId6">
            <a:extLst>
              <a:ext uri="{28A0092B-C50C-407E-A947-70E740481C1C}">
                <a14:useLocalDpi xmlns:a14="http://schemas.microsoft.com/office/drawing/2010/main" val="0"/>
              </a:ext>
            </a:extLst>
          </a:blip>
          <a:srcRect l="6095" t="5112" r="7186" b="13716"/>
          <a:stretch/>
        </p:blipFill>
        <p:spPr bwMode="auto">
          <a:xfrm>
            <a:off x="6629400" y="2800350"/>
            <a:ext cx="2112496" cy="2065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37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Success Through Organization</a:t>
            </a:r>
            <a:endParaRPr lang="en-US" dirty="0"/>
          </a:p>
        </p:txBody>
      </p:sp>
      <p:sp>
        <p:nvSpPr>
          <p:cNvPr id="10" name="Content Placeholder 9"/>
          <p:cNvSpPr>
            <a:spLocks noGrp="1"/>
          </p:cNvSpPr>
          <p:nvPr>
            <p:ph idx="1"/>
          </p:nvPr>
        </p:nvSpPr>
        <p:spPr>
          <a:xfrm>
            <a:off x="304800" y="971550"/>
            <a:ext cx="8610600" cy="4038600"/>
          </a:xfrm>
        </p:spPr>
        <p:txBody>
          <a:bodyPr>
            <a:noAutofit/>
          </a:bodyPr>
          <a:lstStyle/>
          <a:p>
            <a:pPr marL="0" indent="0">
              <a:buNone/>
            </a:pPr>
            <a:r>
              <a:rPr lang="en-US" sz="2500" dirty="0" smtClean="0">
                <a:solidFill>
                  <a:schemeClr val="bg1"/>
                </a:solidFill>
                <a:latin typeface="Perpetua" panose="02020502060401020303" pitchFamily="18" charset="0"/>
                <a:ea typeface="+mj-ea"/>
                <a:cs typeface="Adobe Arabic" pitchFamily="18" charset="-78"/>
              </a:rPr>
              <a:t>Being organized will allow you to: </a:t>
            </a:r>
          </a:p>
          <a:p>
            <a:pPr marL="514350" indent="-514350">
              <a:spcBef>
                <a:spcPts val="1200"/>
              </a:spcBef>
              <a:buFont typeface="+mj-lt"/>
              <a:buAutoNum type="arabicPeriod"/>
            </a:pPr>
            <a:r>
              <a:rPr lang="en-US" sz="2500" dirty="0" smtClean="0">
                <a:solidFill>
                  <a:schemeClr val="bg1"/>
                </a:solidFill>
                <a:latin typeface="Perpetua" panose="02020502060401020303" pitchFamily="18" charset="0"/>
                <a:ea typeface="+mj-ea"/>
                <a:cs typeface="Adobe Arabic" pitchFamily="18" charset="-78"/>
              </a:rPr>
              <a:t>See </a:t>
            </a:r>
            <a:r>
              <a:rPr lang="en-US" sz="2500" dirty="0">
                <a:solidFill>
                  <a:schemeClr val="bg1"/>
                </a:solidFill>
                <a:latin typeface="Perpetua" panose="02020502060401020303" pitchFamily="18" charset="0"/>
                <a:ea typeface="+mj-ea"/>
                <a:cs typeface="Adobe Arabic" pitchFamily="18" charset="-78"/>
              </a:rPr>
              <a:t>frequent successes. </a:t>
            </a:r>
            <a:endParaRPr lang="en-US" sz="2500" dirty="0" smtClean="0">
              <a:solidFill>
                <a:schemeClr val="bg1"/>
              </a:solidFill>
              <a:latin typeface="Perpetua" panose="02020502060401020303" pitchFamily="18" charset="0"/>
              <a:ea typeface="+mj-ea"/>
              <a:cs typeface="Adobe Arabic" pitchFamily="18" charset="-78"/>
            </a:endParaRPr>
          </a:p>
          <a:p>
            <a:pPr marL="514350" indent="-514350">
              <a:spcBef>
                <a:spcPts val="1200"/>
              </a:spcBef>
              <a:buFont typeface="+mj-lt"/>
              <a:buAutoNum type="arabicPeriod"/>
            </a:pPr>
            <a:r>
              <a:rPr lang="en-US" sz="2500" dirty="0" smtClean="0">
                <a:solidFill>
                  <a:schemeClr val="bg1"/>
                </a:solidFill>
                <a:latin typeface="Perpetua" panose="02020502060401020303" pitchFamily="18" charset="0"/>
                <a:ea typeface="+mj-ea"/>
                <a:cs typeface="Adobe Arabic" pitchFamily="18" charset="-78"/>
              </a:rPr>
              <a:t>Always </a:t>
            </a:r>
            <a:r>
              <a:rPr lang="en-US" sz="2500" dirty="0">
                <a:solidFill>
                  <a:schemeClr val="bg1"/>
                </a:solidFill>
                <a:latin typeface="Perpetua" panose="02020502060401020303" pitchFamily="18" charset="0"/>
                <a:ea typeface="+mj-ea"/>
                <a:cs typeface="Adobe Arabic" pitchFamily="18" charset="-78"/>
              </a:rPr>
              <a:t>know what you are working on </a:t>
            </a:r>
            <a:r>
              <a:rPr lang="en-US" sz="2500" dirty="0" smtClean="0">
                <a:solidFill>
                  <a:schemeClr val="bg1"/>
                </a:solidFill>
                <a:latin typeface="Perpetua" panose="02020502060401020303" pitchFamily="18" charset="0"/>
                <a:ea typeface="+mj-ea"/>
                <a:cs typeface="Adobe Arabic" pitchFamily="18" charset="-78"/>
              </a:rPr>
              <a:t>&amp; </a:t>
            </a:r>
            <a:r>
              <a:rPr lang="en-US" sz="2500" dirty="0">
                <a:solidFill>
                  <a:schemeClr val="bg1"/>
                </a:solidFill>
                <a:latin typeface="Perpetua" panose="02020502060401020303" pitchFamily="18" charset="0"/>
                <a:ea typeface="+mj-ea"/>
                <a:cs typeface="Adobe Arabic" pitchFamily="18" charset="-78"/>
              </a:rPr>
              <a:t>what you need to do next. </a:t>
            </a:r>
            <a:endParaRPr lang="en-US" sz="2500" dirty="0" smtClean="0">
              <a:solidFill>
                <a:schemeClr val="bg1"/>
              </a:solidFill>
              <a:latin typeface="Perpetua" panose="02020502060401020303" pitchFamily="18" charset="0"/>
              <a:ea typeface="+mj-ea"/>
              <a:cs typeface="Adobe Arabic" pitchFamily="18" charset="-78"/>
            </a:endParaRPr>
          </a:p>
          <a:p>
            <a:pPr marL="514350" indent="-514350">
              <a:spcBef>
                <a:spcPts val="1200"/>
              </a:spcBef>
              <a:buFont typeface="+mj-lt"/>
              <a:buAutoNum type="arabicPeriod"/>
            </a:pPr>
            <a:r>
              <a:rPr lang="en-US" sz="2500" dirty="0" smtClean="0">
                <a:solidFill>
                  <a:schemeClr val="bg1"/>
                </a:solidFill>
                <a:latin typeface="Perpetua" panose="02020502060401020303" pitchFamily="18" charset="0"/>
                <a:ea typeface="+mj-ea"/>
                <a:cs typeface="Adobe Arabic" pitchFamily="18" charset="-78"/>
              </a:rPr>
              <a:t>Have </a:t>
            </a:r>
            <a:r>
              <a:rPr lang="en-US" sz="2500" dirty="0">
                <a:solidFill>
                  <a:schemeClr val="bg1"/>
                </a:solidFill>
                <a:latin typeface="Perpetua" panose="02020502060401020303" pitchFamily="18" charset="0"/>
                <a:ea typeface="+mj-ea"/>
                <a:cs typeface="Adobe Arabic" pitchFamily="18" charset="-78"/>
              </a:rPr>
              <a:t>small tasks that you can accomplish even when you don’t have much time to invest. </a:t>
            </a:r>
            <a:endParaRPr lang="en-US" sz="2500" dirty="0" smtClean="0">
              <a:solidFill>
                <a:schemeClr val="bg1"/>
              </a:solidFill>
              <a:latin typeface="Perpetua" panose="02020502060401020303" pitchFamily="18" charset="0"/>
              <a:ea typeface="+mj-ea"/>
              <a:cs typeface="Adobe Arabic" pitchFamily="18" charset="-78"/>
            </a:endParaRPr>
          </a:p>
          <a:p>
            <a:pPr marL="514350" indent="-514350">
              <a:spcBef>
                <a:spcPts val="1200"/>
              </a:spcBef>
              <a:buFont typeface="+mj-lt"/>
              <a:buAutoNum type="arabicPeriod"/>
            </a:pPr>
            <a:r>
              <a:rPr lang="en-US" sz="2500" dirty="0" smtClean="0">
                <a:solidFill>
                  <a:schemeClr val="bg1"/>
                </a:solidFill>
                <a:latin typeface="Perpetua" panose="02020502060401020303" pitchFamily="18" charset="0"/>
                <a:ea typeface="+mj-ea"/>
                <a:cs typeface="Adobe Arabic" pitchFamily="18" charset="-78"/>
              </a:rPr>
              <a:t>Delegate </a:t>
            </a:r>
            <a:r>
              <a:rPr lang="en-US" sz="2500" dirty="0">
                <a:solidFill>
                  <a:schemeClr val="bg1"/>
                </a:solidFill>
                <a:latin typeface="Perpetua" panose="02020502060401020303" pitchFamily="18" charset="0"/>
                <a:ea typeface="+mj-ea"/>
                <a:cs typeface="Adobe Arabic" pitchFamily="18" charset="-78"/>
              </a:rPr>
              <a:t>tasks to other family members without duplicating work. </a:t>
            </a:r>
            <a:endParaRPr lang="en-US" sz="2500" dirty="0" smtClean="0">
              <a:solidFill>
                <a:schemeClr val="bg1"/>
              </a:solidFill>
              <a:latin typeface="Perpetua" panose="02020502060401020303" pitchFamily="18" charset="0"/>
              <a:ea typeface="+mj-ea"/>
              <a:cs typeface="Adobe Arabic" pitchFamily="18" charset="-78"/>
            </a:endParaRPr>
          </a:p>
          <a:p>
            <a:pPr marL="514350" indent="-514350">
              <a:spcBef>
                <a:spcPts val="1200"/>
              </a:spcBef>
              <a:buFont typeface="+mj-lt"/>
              <a:buAutoNum type="arabicPeriod"/>
            </a:pPr>
            <a:r>
              <a:rPr lang="en-US" sz="2500" dirty="0" smtClean="0">
                <a:solidFill>
                  <a:schemeClr val="bg1"/>
                </a:solidFill>
                <a:latin typeface="Perpetua" panose="02020502060401020303" pitchFamily="18" charset="0"/>
                <a:ea typeface="+mj-ea"/>
                <a:cs typeface="Adobe Arabic" pitchFamily="18" charset="-78"/>
              </a:rPr>
              <a:t>Pick </a:t>
            </a:r>
            <a:r>
              <a:rPr lang="en-US" sz="2500" dirty="0">
                <a:solidFill>
                  <a:schemeClr val="bg1"/>
                </a:solidFill>
                <a:latin typeface="Perpetua" panose="02020502060401020303" pitchFamily="18" charset="0"/>
                <a:ea typeface="+mj-ea"/>
                <a:cs typeface="Adobe Arabic" pitchFamily="18" charset="-78"/>
              </a:rPr>
              <a:t>up right where you left off, even if it has been months or years since you last got to work on Family History</a:t>
            </a:r>
            <a:r>
              <a:rPr lang="en-US" sz="2500" dirty="0" smtClean="0">
                <a:solidFill>
                  <a:schemeClr val="bg1"/>
                </a:solidFill>
                <a:latin typeface="Perpetua" panose="02020502060401020303" pitchFamily="18" charset="0"/>
                <a:ea typeface="+mj-ea"/>
                <a:cs typeface="Adobe Arabic" pitchFamily="18" charset="-78"/>
              </a:rPr>
              <a:t>.</a:t>
            </a:r>
            <a:endParaRPr lang="en-US" sz="2500" dirty="0">
              <a:solidFill>
                <a:schemeClr val="bg1"/>
              </a:solidFill>
              <a:latin typeface="Perpetua" panose="02020502060401020303" pitchFamily="18" charset="0"/>
              <a:ea typeface="+mj-ea"/>
              <a:cs typeface="Adobe Arabic" pitchFamily="18" charset="-78"/>
            </a:endParaRPr>
          </a:p>
          <a:p>
            <a:pPr>
              <a:spcBef>
                <a:spcPts val="0"/>
              </a:spcBef>
            </a:pPr>
            <a:endParaRPr lang="en-US" dirty="0">
              <a:solidFill>
                <a:schemeClr val="bg1"/>
              </a:solidFill>
              <a:latin typeface="Perpetua" panose="02020502060401020303" pitchFamily="18" charset="0"/>
              <a:ea typeface="+mj-ea"/>
              <a:cs typeface="Adobe Arabic" pitchFamily="18" charset="-78"/>
            </a:endParaRPr>
          </a:p>
          <a:p>
            <a:endParaRPr lang="en-US" dirty="0">
              <a:solidFill>
                <a:schemeClr val="bg1"/>
              </a:solidFill>
              <a:latin typeface="Perpetua" panose="02020502060401020303" pitchFamily="18" charset="0"/>
              <a:ea typeface="+mj-ea"/>
              <a:cs typeface="Adobe Arabic" pitchFamily="18" charset="-78"/>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11220845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10" name="Content Placeholder 9"/>
          <p:cNvSpPr>
            <a:spLocks noGrp="1"/>
          </p:cNvSpPr>
          <p:nvPr>
            <p:ph idx="1"/>
          </p:nvPr>
        </p:nvSpPr>
        <p:spPr>
          <a:xfrm>
            <a:off x="457200" y="742950"/>
            <a:ext cx="3733800" cy="4114799"/>
          </a:xfrm>
        </p:spPr>
        <p:txBody>
          <a:bodyPr>
            <a:noAutofit/>
          </a:bodyPr>
          <a:lstStyle/>
          <a:p>
            <a:pPr marL="0" indent="0" algn="ctr">
              <a:buNone/>
            </a:pPr>
            <a:r>
              <a:rPr lang="en-US" sz="6000" dirty="0" smtClean="0">
                <a:solidFill>
                  <a:schemeClr val="bg1"/>
                </a:solidFill>
                <a:latin typeface="Perpetua" panose="02020502060401020303" pitchFamily="18" charset="0"/>
                <a:ea typeface="+mj-ea"/>
                <a:cs typeface="Adobe Arabic" pitchFamily="18" charset="-78"/>
              </a:rPr>
              <a:t>Lets</a:t>
            </a:r>
          </a:p>
          <a:p>
            <a:pPr marL="0" indent="0" algn="ctr">
              <a:buNone/>
            </a:pPr>
            <a:r>
              <a:rPr lang="en-US" sz="6000" dirty="0" smtClean="0">
                <a:solidFill>
                  <a:schemeClr val="bg1"/>
                </a:solidFill>
                <a:latin typeface="Perpetua" panose="02020502060401020303" pitchFamily="18" charset="0"/>
                <a:ea typeface="+mj-ea"/>
                <a:cs typeface="Adobe Arabic" pitchFamily="18" charset="-78"/>
              </a:rPr>
              <a:t>Get Organized!</a:t>
            </a:r>
            <a:endParaRPr lang="en-US" sz="6000" dirty="0">
              <a:solidFill>
                <a:schemeClr val="bg1"/>
              </a:solidFill>
              <a:latin typeface="Perpetua" panose="02020502060401020303" pitchFamily="18" charset="0"/>
              <a:ea typeface="+mj-ea"/>
              <a:cs typeface="Adobe Arabic" pitchFamily="18" charset="-78"/>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1030" name="Picture 6" descr="http://officepolitics101.com/wp-content/uploads/2012/03/disorganized_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388465"/>
            <a:ext cx="4584440" cy="4575487"/>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609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Print Pedigree and Fan Charts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Go to Createfan.com</a:t>
            </a:r>
          </a:p>
          <a:p>
            <a:pPr lvl="0"/>
            <a:r>
              <a:rPr lang="en-US" dirty="0" smtClean="0">
                <a:solidFill>
                  <a:schemeClr val="bg1"/>
                </a:solidFill>
                <a:latin typeface="Perpetua" panose="02020502060401020303" pitchFamily="18" charset="0"/>
                <a:ea typeface="+mj-ea"/>
                <a:cs typeface="Adobe Arabic" pitchFamily="18" charset="-78"/>
              </a:rPr>
              <a:t>Login using your FamilySearch.org Credentials</a:t>
            </a:r>
          </a:p>
          <a:p>
            <a:pPr lvl="0"/>
            <a:r>
              <a:rPr lang="en-US" dirty="0" smtClean="0">
                <a:solidFill>
                  <a:schemeClr val="bg1"/>
                </a:solidFill>
                <a:latin typeface="Perpetua" panose="02020502060401020303" pitchFamily="18" charset="0"/>
                <a:ea typeface="+mj-ea"/>
                <a:cs typeface="Adobe Arabic" pitchFamily="18" charset="-78"/>
              </a:rPr>
              <a:t>Print a 4 and 9 Generation </a:t>
            </a:r>
          </a:p>
          <a:p>
            <a:pPr marL="0" lvl="0" indent="0">
              <a:buNone/>
            </a:pPr>
            <a:r>
              <a:rPr lang="en-US" dirty="0">
                <a:solidFill>
                  <a:schemeClr val="bg1"/>
                </a:solidFill>
                <a:latin typeface="Perpetua" panose="02020502060401020303" pitchFamily="18" charset="0"/>
                <a:ea typeface="+mj-ea"/>
                <a:cs typeface="Adobe Arabic" pitchFamily="18" charset="-78"/>
              </a:rPr>
              <a:t> </a:t>
            </a:r>
            <a:r>
              <a:rPr lang="en-US" dirty="0" smtClean="0">
                <a:solidFill>
                  <a:schemeClr val="bg1"/>
                </a:solidFill>
                <a:latin typeface="Perpetua" panose="02020502060401020303" pitchFamily="18" charset="0"/>
                <a:ea typeface="+mj-ea"/>
                <a:cs typeface="Adobe Arabic" pitchFamily="18" charset="-78"/>
              </a:rPr>
              <a:t>   Fan Chart.</a:t>
            </a: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052" name="Picture 4" descr="https://createfan.com/img/fan-banner.pn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9667" l="889" r="100000">
                        <a14:foregroundMark x1="34222" y1="68333" x2="65111" y2="68333"/>
                        <a14:foregroundMark x1="42444" y1="50667" x2="62222" y2="75333"/>
                        <a14:foregroundMark x1="60889" y1="61667" x2="36222" y2="75667"/>
                        <a14:foregroundMark x1="42889" y1="69333" x2="48222" y2="56667"/>
                        <a14:foregroundMark x1="58667" y1="74667" x2="41333" y2="76000"/>
                      </a14:backgroundRemoval>
                    </a14:imgEffect>
                  </a14:imgLayer>
                </a14:imgProps>
              </a:ext>
              <a:ext uri="{28A0092B-C50C-407E-A947-70E740481C1C}">
                <a14:useLocalDpi xmlns:a14="http://schemas.microsoft.com/office/drawing/2010/main" val="0"/>
              </a:ext>
            </a:extLst>
          </a:blip>
          <a:srcRect/>
          <a:stretch>
            <a:fillRect/>
          </a:stretch>
        </p:blipFill>
        <p:spPr bwMode="auto">
          <a:xfrm>
            <a:off x="4718856" y="2363337"/>
            <a:ext cx="4286250" cy="2857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94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Print Pedigree and Fan Charts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While still at Createfan.com…</a:t>
            </a:r>
          </a:p>
          <a:p>
            <a:pPr lvl="0"/>
            <a:r>
              <a:rPr lang="en-US" dirty="0" smtClean="0">
                <a:solidFill>
                  <a:schemeClr val="bg1"/>
                </a:solidFill>
                <a:latin typeface="Perpetua" panose="02020502060401020303" pitchFamily="18" charset="0"/>
                <a:ea typeface="+mj-ea"/>
                <a:cs typeface="Adobe Arabic" pitchFamily="18" charset="-78"/>
              </a:rPr>
              <a:t>Print a 4 and 9 Generation</a:t>
            </a:r>
          </a:p>
          <a:p>
            <a:pPr marL="0" lvl="0" indent="0">
              <a:buNone/>
            </a:pPr>
            <a:r>
              <a:rPr lang="en-US" dirty="0" smtClean="0">
                <a:solidFill>
                  <a:schemeClr val="bg1"/>
                </a:solidFill>
                <a:latin typeface="Perpetua" panose="02020502060401020303" pitchFamily="18" charset="0"/>
                <a:ea typeface="+mj-ea"/>
                <a:cs typeface="Adobe Arabic" pitchFamily="18" charset="-78"/>
              </a:rPr>
              <a:t>    Pedigree Chart</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050" name="Picture 2" descr="http://familysearch.org/learn/wiki/en/images/8/80/Pedigree_Chart_Blank.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15000" y="1047750"/>
            <a:ext cx="2948811" cy="4041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4829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F</a:t>
            </a:r>
            <a:r>
              <a:rPr lang="en-US" dirty="0" smtClean="0">
                <a:solidFill>
                  <a:schemeClr val="bg1"/>
                </a:solidFill>
                <a:latin typeface="Perpetua" panose="02020502060401020303" pitchFamily="18" charset="0"/>
                <a:cs typeface="Adobe Arabic" pitchFamily="18" charset="-78"/>
              </a:rPr>
              <a:t>amily History Guide</a:t>
            </a:r>
            <a:endParaRPr lang="en-US" dirty="0"/>
          </a:p>
        </p:txBody>
      </p:sp>
      <p:sp>
        <p:nvSpPr>
          <p:cNvPr id="10" name="Content Placeholder 9"/>
          <p:cNvSpPr>
            <a:spLocks noGrp="1"/>
          </p:cNvSpPr>
          <p:nvPr>
            <p:ph idx="1"/>
          </p:nvPr>
        </p:nvSpPr>
        <p:spPr>
          <a:xfrm>
            <a:off x="381000" y="1200151"/>
            <a:ext cx="85344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Go to iwillprepare.com and</a:t>
            </a:r>
          </a:p>
          <a:p>
            <a:pPr marL="0" lvl="0" indent="0">
              <a:buNone/>
            </a:pPr>
            <a:r>
              <a:rPr lang="en-US" dirty="0" smtClean="0">
                <a:solidFill>
                  <a:schemeClr val="bg1"/>
                </a:solidFill>
                <a:latin typeface="Perpetua" panose="02020502060401020303" pitchFamily="18" charset="0"/>
                <a:ea typeface="+mj-ea"/>
                <a:cs typeface="Adobe Arabic" pitchFamily="18" charset="-78"/>
              </a:rPr>
              <a:t>    click on “Family History”.</a:t>
            </a:r>
          </a:p>
          <a:p>
            <a:pPr marL="0" lvl="0" indent="0">
              <a:buNone/>
            </a:pPr>
            <a:r>
              <a:rPr lang="en-US" sz="1200" dirty="0">
                <a:solidFill>
                  <a:schemeClr val="bg1"/>
                </a:solidFill>
                <a:latin typeface="Perpetua" panose="02020502060401020303" pitchFamily="18" charset="0"/>
                <a:ea typeface="+mj-ea"/>
                <a:cs typeface="Adobe Arabic" pitchFamily="18" charset="-78"/>
              </a:rPr>
              <a:t> </a:t>
            </a:r>
            <a:endParaRPr lang="en-US" sz="1200" dirty="0" smtClean="0">
              <a:solidFill>
                <a:schemeClr val="bg1"/>
              </a:solidFill>
              <a:latin typeface="Perpetua" panose="02020502060401020303" pitchFamily="18" charset="0"/>
              <a:ea typeface="+mj-ea"/>
              <a:cs typeface="Adobe Arabic" pitchFamily="18" charset="-78"/>
            </a:endParaRPr>
          </a:p>
          <a:p>
            <a:pPr lvl="0"/>
            <a:r>
              <a:rPr lang="en-US" dirty="0" smtClean="0">
                <a:solidFill>
                  <a:schemeClr val="bg1"/>
                </a:solidFill>
                <a:latin typeface="Perpetua" panose="02020502060401020303" pitchFamily="18" charset="0"/>
                <a:ea typeface="+mj-ea"/>
                <a:cs typeface="Adobe Arabic" pitchFamily="18" charset="-78"/>
              </a:rPr>
              <a:t>Print and Read the 2 page </a:t>
            </a:r>
          </a:p>
          <a:p>
            <a:pPr marL="0" lvl="0" indent="0">
              <a:buNone/>
            </a:pPr>
            <a:r>
              <a:rPr lang="en-US" dirty="0">
                <a:solidFill>
                  <a:schemeClr val="bg1"/>
                </a:solidFill>
                <a:latin typeface="Perpetua" panose="02020502060401020303" pitchFamily="18" charset="0"/>
                <a:ea typeface="+mj-ea"/>
                <a:cs typeface="Adobe Arabic" pitchFamily="18" charset="-78"/>
              </a:rPr>
              <a:t> </a:t>
            </a:r>
            <a:r>
              <a:rPr lang="en-US" dirty="0" smtClean="0">
                <a:solidFill>
                  <a:schemeClr val="bg1"/>
                </a:solidFill>
                <a:latin typeface="Perpetua" panose="02020502060401020303" pitchFamily="18" charset="0"/>
                <a:ea typeface="+mj-ea"/>
                <a:cs typeface="Adobe Arabic" pitchFamily="18" charset="-78"/>
              </a:rPr>
              <a:t>   Family History Guide.</a:t>
            </a: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2600" y="1042348"/>
            <a:ext cx="3105361" cy="40195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1920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F</a:t>
            </a:r>
            <a:r>
              <a:rPr lang="en-US" dirty="0" smtClean="0">
                <a:solidFill>
                  <a:schemeClr val="bg1"/>
                </a:solidFill>
                <a:latin typeface="Perpetua" panose="02020502060401020303" pitchFamily="18" charset="0"/>
                <a:cs typeface="Adobe Arabic" pitchFamily="18" charset="-78"/>
              </a:rPr>
              <a:t>amily History Checklist</a:t>
            </a:r>
            <a:endParaRPr lang="en-US" dirty="0"/>
          </a:p>
        </p:txBody>
      </p:sp>
      <p:sp>
        <p:nvSpPr>
          <p:cNvPr id="10" name="Content Placeholder 9"/>
          <p:cNvSpPr>
            <a:spLocks noGrp="1"/>
          </p:cNvSpPr>
          <p:nvPr>
            <p:ph idx="1"/>
          </p:nvPr>
        </p:nvSpPr>
        <p:spPr>
          <a:xfrm>
            <a:off x="381000" y="1200151"/>
            <a:ext cx="85344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Print the Family History Checklist.</a:t>
            </a: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b="50568"/>
          <a:stretch/>
        </p:blipFill>
        <p:spPr>
          <a:xfrm>
            <a:off x="533400" y="1962151"/>
            <a:ext cx="8077200" cy="2993884"/>
          </a:xfrm>
          <a:prstGeom prst="rect">
            <a:avLst/>
          </a:prstGeom>
        </p:spPr>
      </p:pic>
    </p:spTree>
    <p:extLst>
      <p:ext uri="{BB962C8B-B14F-4D97-AF65-F5344CB8AC3E}">
        <p14:creationId xmlns:p14="http://schemas.microsoft.com/office/powerpoint/2010/main" val="25388085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a:solidFill>
                  <a:schemeClr val="bg1"/>
                </a:solidFill>
                <a:latin typeface="Perpetua" panose="02020502060401020303" pitchFamily="18" charset="0"/>
                <a:cs typeface="Adobe Arabic" pitchFamily="18" charset="-78"/>
              </a:rPr>
              <a:t>F</a:t>
            </a:r>
            <a:r>
              <a:rPr lang="en-US" dirty="0" smtClean="0">
                <a:solidFill>
                  <a:schemeClr val="bg1"/>
                </a:solidFill>
                <a:latin typeface="Perpetua" panose="02020502060401020303" pitchFamily="18" charset="0"/>
                <a:cs typeface="Adobe Arabic" pitchFamily="18" charset="-78"/>
              </a:rPr>
              <a:t>amily History Research Log</a:t>
            </a:r>
            <a:endParaRPr lang="en-US" dirty="0"/>
          </a:p>
        </p:txBody>
      </p:sp>
      <p:sp>
        <p:nvSpPr>
          <p:cNvPr id="10" name="Content Placeholder 9"/>
          <p:cNvSpPr>
            <a:spLocks noGrp="1"/>
          </p:cNvSpPr>
          <p:nvPr>
            <p:ph idx="1"/>
          </p:nvPr>
        </p:nvSpPr>
        <p:spPr>
          <a:xfrm>
            <a:off x="381000" y="1200151"/>
            <a:ext cx="85344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Print the Family History Research Log.</a:t>
            </a: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5140" t="24254" r="23743" b="30986"/>
          <a:stretch/>
        </p:blipFill>
        <p:spPr bwMode="auto">
          <a:xfrm>
            <a:off x="228600" y="1962151"/>
            <a:ext cx="8686800" cy="30738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6024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Family History Checklist</a:t>
            </a:r>
            <a:endParaRPr lang="en-US" dirty="0"/>
          </a:p>
        </p:txBody>
      </p:sp>
      <p:sp>
        <p:nvSpPr>
          <p:cNvPr id="10" name="Content Placeholder 9"/>
          <p:cNvSpPr>
            <a:spLocks noGrp="1"/>
          </p:cNvSpPr>
          <p:nvPr>
            <p:ph idx="1"/>
          </p:nvPr>
        </p:nvSpPr>
        <p:spPr>
          <a:xfrm>
            <a:off x="457200" y="1200150"/>
            <a:ext cx="8458200" cy="3733799"/>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Take the name in position #1 on the pedigree chart and write it on line #1 on the Checklist.</a:t>
            </a:r>
          </a:p>
          <a:p>
            <a:pPr lvl="0"/>
            <a:r>
              <a:rPr lang="en-US" dirty="0" smtClean="0">
                <a:solidFill>
                  <a:schemeClr val="bg1"/>
                </a:solidFill>
                <a:latin typeface="Perpetua" panose="02020502060401020303" pitchFamily="18" charset="0"/>
                <a:ea typeface="+mj-ea"/>
                <a:cs typeface="Adobe Arabic" pitchFamily="18" charset="-78"/>
              </a:rPr>
              <a:t>Continue for all names</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b="62091"/>
          <a:stretch/>
        </p:blipFill>
        <p:spPr>
          <a:xfrm>
            <a:off x="838200" y="2930216"/>
            <a:ext cx="7543800" cy="2144330"/>
          </a:xfrm>
          <a:prstGeom prst="rect">
            <a:avLst/>
          </a:prstGeom>
        </p:spPr>
      </p:pic>
    </p:spTree>
    <p:extLst>
      <p:ext uri="{BB962C8B-B14F-4D97-AF65-F5344CB8AC3E}">
        <p14:creationId xmlns:p14="http://schemas.microsoft.com/office/powerpoint/2010/main" val="407254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Family History Checklist</a:t>
            </a:r>
            <a:endParaRPr lang="en-US" dirty="0"/>
          </a:p>
        </p:txBody>
      </p:sp>
      <p:sp>
        <p:nvSpPr>
          <p:cNvPr id="10" name="Content Placeholder 9"/>
          <p:cNvSpPr>
            <a:spLocks noGrp="1"/>
          </p:cNvSpPr>
          <p:nvPr>
            <p:ph idx="1"/>
          </p:nvPr>
        </p:nvSpPr>
        <p:spPr>
          <a:xfrm>
            <a:off x="457200" y="1200150"/>
            <a:ext cx="8458200" cy="3733799"/>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The checklist will guide you in what work needs to be completed for each ancestor…so you know the work is done.</a:t>
            </a:r>
          </a:p>
          <a:p>
            <a:pPr lvl="0"/>
            <a:r>
              <a:rPr lang="en-US" dirty="0" smtClean="0">
                <a:solidFill>
                  <a:schemeClr val="bg1"/>
                </a:solidFill>
                <a:latin typeface="Perpetua" panose="02020502060401020303" pitchFamily="18" charset="0"/>
                <a:ea typeface="+mj-ea"/>
                <a:cs typeface="Adobe Arabic" pitchFamily="18" charset="-78"/>
              </a:rPr>
              <a:t>When you are done with each task, mark the date in the corresponding box. Once all are done, place an “X” to the left of the name.</a:t>
            </a:r>
          </a:p>
          <a:p>
            <a:pPr lvl="0"/>
            <a:r>
              <a:rPr lang="en-US" dirty="0" smtClean="0">
                <a:solidFill>
                  <a:schemeClr val="bg1"/>
                </a:solidFill>
                <a:latin typeface="Perpetua" panose="02020502060401020303" pitchFamily="18" charset="0"/>
                <a:ea typeface="+mj-ea"/>
                <a:cs typeface="Adobe Arabic" pitchFamily="18" charset="-78"/>
              </a:rPr>
              <a:t>The checklist allows you to share work with others.</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4293930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Family History Research Log</a:t>
            </a:r>
            <a:endParaRPr lang="en-US" dirty="0"/>
          </a:p>
        </p:txBody>
      </p:sp>
      <p:sp>
        <p:nvSpPr>
          <p:cNvPr id="10" name="Content Placeholder 9"/>
          <p:cNvSpPr>
            <a:spLocks noGrp="1"/>
          </p:cNvSpPr>
          <p:nvPr>
            <p:ph idx="1"/>
          </p:nvPr>
        </p:nvSpPr>
        <p:spPr>
          <a:xfrm>
            <a:off x="457200" y="1200150"/>
            <a:ext cx="8458200" cy="3733799"/>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Keep track of the research you do by filling out a research log for each ancestor (Some may need multiple pages).</a:t>
            </a:r>
          </a:p>
          <a:p>
            <a:pPr lvl="0"/>
            <a:r>
              <a:rPr lang="en-US" dirty="0" smtClean="0">
                <a:solidFill>
                  <a:schemeClr val="bg1"/>
                </a:solidFill>
                <a:latin typeface="Perpetua" panose="02020502060401020303" pitchFamily="18" charset="0"/>
                <a:ea typeface="+mj-ea"/>
                <a:cs typeface="Adobe Arabic" pitchFamily="18" charset="-78"/>
              </a:rPr>
              <a:t>The log keeps track of what you are looking for, where you are looking and the results.</a:t>
            </a:r>
          </a:p>
          <a:p>
            <a:pPr lvl="0"/>
            <a:r>
              <a:rPr lang="en-US" dirty="0" smtClean="0">
                <a:solidFill>
                  <a:schemeClr val="bg1"/>
                </a:solidFill>
                <a:latin typeface="Perpetua" panose="02020502060401020303" pitchFamily="18" charset="0"/>
                <a:ea typeface="+mj-ea"/>
                <a:cs typeface="Adobe Arabic" pitchFamily="18" charset="-78"/>
              </a:rPr>
              <a:t>The log  helps you remember where you looked so you don’t repeat it later and waste time. </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900694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2" y="-16775"/>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Create a Binder</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Place your Checklist, Pedigree Charts, Fan Charts, Research Logs and Family History Guide into a 3-ring binder.</a:t>
            </a:r>
          </a:p>
          <a:p>
            <a:pPr lvl="0"/>
            <a:r>
              <a:rPr lang="en-US" dirty="0" smtClean="0">
                <a:solidFill>
                  <a:schemeClr val="bg1"/>
                </a:solidFill>
                <a:latin typeface="Perpetua" panose="02020502060401020303" pitchFamily="18" charset="0"/>
                <a:ea typeface="+mj-ea"/>
                <a:cs typeface="Adobe Arabic" pitchFamily="18" charset="-78"/>
              </a:rPr>
              <a:t>This will keep you organized.</a:t>
            </a:r>
          </a:p>
          <a:p>
            <a:pPr lvl="0"/>
            <a:r>
              <a:rPr lang="en-US" dirty="0" smtClean="0">
                <a:solidFill>
                  <a:schemeClr val="bg1"/>
                </a:solidFill>
                <a:latin typeface="Perpetua" panose="02020502060401020303" pitchFamily="18" charset="0"/>
                <a:ea typeface="+mj-ea"/>
                <a:cs typeface="Adobe Arabic" pitchFamily="18" charset="-78"/>
              </a:rPr>
              <a:t>Some may prefer a digital copy </a:t>
            </a:r>
          </a:p>
          <a:p>
            <a:pPr marL="0" lvl="0" indent="0">
              <a:buNone/>
            </a:pPr>
            <a:r>
              <a:rPr lang="en-US" dirty="0">
                <a:solidFill>
                  <a:schemeClr val="bg1"/>
                </a:solidFill>
                <a:latin typeface="Perpetua" panose="02020502060401020303" pitchFamily="18" charset="0"/>
                <a:ea typeface="+mj-ea"/>
                <a:cs typeface="Adobe Arabic" pitchFamily="18" charset="-78"/>
              </a:rPr>
              <a:t> </a:t>
            </a:r>
            <a:r>
              <a:rPr lang="en-US" dirty="0" smtClean="0">
                <a:solidFill>
                  <a:schemeClr val="bg1"/>
                </a:solidFill>
                <a:latin typeface="Perpetua" panose="02020502060401020303" pitchFamily="18" charset="0"/>
                <a:ea typeface="+mj-ea"/>
                <a:cs typeface="Adobe Arabic" pitchFamily="18" charset="-78"/>
              </a:rPr>
              <a:t>   on a flash drive. </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2" name="Picture 1"/>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0" b="89984" l="0" r="89945">
                        <a14:foregroundMark x1="34282" y1="56785" x2="63901" y2="66317"/>
                        <a14:foregroundMark x1="52392" y1="51454" x2="43428" y2="75848"/>
                        <a14:foregroundMark x1="61114" y1="66074" x2="39855" y2="75848"/>
                        <a14:foregroundMark x1="58147" y1="63974" x2="37674" y2="69548"/>
                        <a14:foregroundMark x1="56753" y1="59935" x2="39067" y2="65267"/>
                        <a14:foregroundMark x1="56572" y1="55493" x2="38886" y2="58643"/>
                        <a14:foregroundMark x1="54149" y1="48788" x2="66323" y2="66317"/>
                        <a14:foregroundMark x1="51181" y1="49354" x2="32707" y2="54685"/>
                        <a14:foregroundMark x1="42054" y1="78540" x2="66919" y2="66040"/>
                      </a14:backgroundRemoval>
                    </a14:imgEffect>
                  </a14:imgLayer>
                </a14:imgProps>
              </a:ext>
              <a:ext uri="{28A0092B-C50C-407E-A947-70E740481C1C}">
                <a14:useLocalDpi xmlns:a14="http://schemas.microsoft.com/office/drawing/2010/main" val="0"/>
              </a:ext>
            </a:extLst>
          </a:blip>
          <a:srcRect l="23737" t="42022" r="27284" b="8443"/>
          <a:stretch/>
        </p:blipFill>
        <p:spPr>
          <a:xfrm>
            <a:off x="5160683" y="2114550"/>
            <a:ext cx="3761549" cy="285263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388085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What is Documentation?</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
        <p:nvSpPr>
          <p:cNvPr id="6" name="Content Placeholder 9"/>
          <p:cNvSpPr txBox="1">
            <a:spLocks/>
          </p:cNvSpPr>
          <p:nvPr/>
        </p:nvSpPr>
        <p:spPr>
          <a:xfrm>
            <a:off x="457200" y="1047750"/>
            <a:ext cx="8458200" cy="4038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smtClean="0">
                <a:solidFill>
                  <a:schemeClr val="bg1"/>
                </a:solidFill>
                <a:latin typeface="Perpetua" panose="02020502060401020303" pitchFamily="18" charset="0"/>
                <a:ea typeface="+mj-ea"/>
                <a:cs typeface="Adobe Arabic" pitchFamily="18" charset="-78"/>
              </a:rPr>
              <a:t>Documentation or sources are records used to identify your ancestors.</a:t>
            </a:r>
          </a:p>
          <a:p>
            <a:r>
              <a:rPr lang="en-US" sz="2800" dirty="0" smtClean="0">
                <a:solidFill>
                  <a:schemeClr val="bg1"/>
                </a:solidFill>
                <a:latin typeface="Perpetua" panose="02020502060401020303" pitchFamily="18" charset="0"/>
                <a:ea typeface="+mj-ea"/>
                <a:cs typeface="Adobe Arabic" pitchFamily="18" charset="-78"/>
              </a:rPr>
              <a:t>Documentation of key life events such as Birth, Marriage and Death are considered “Vital Documentation”.</a:t>
            </a:r>
          </a:p>
          <a:p>
            <a:r>
              <a:rPr lang="en-US" sz="2800" dirty="0" smtClean="0">
                <a:solidFill>
                  <a:schemeClr val="bg1"/>
                </a:solidFill>
                <a:latin typeface="Perpetua" panose="02020502060401020303" pitchFamily="18" charset="0"/>
                <a:ea typeface="+mj-ea"/>
                <a:cs typeface="Adobe Arabic" pitchFamily="18" charset="-78"/>
              </a:rPr>
              <a:t>Other records such as census records, family histories, deeds, etc…, are considered secondary records.</a:t>
            </a:r>
          </a:p>
          <a:p>
            <a:r>
              <a:rPr lang="en-US" sz="2800" dirty="0" smtClean="0">
                <a:solidFill>
                  <a:schemeClr val="bg1"/>
                </a:solidFill>
                <a:latin typeface="Perpetua" panose="02020502060401020303" pitchFamily="18" charset="0"/>
                <a:ea typeface="+mj-ea"/>
                <a:cs typeface="Adobe Arabic" pitchFamily="18" charset="-78"/>
              </a:rPr>
              <a:t>When documentation is attached to your ancestor’s record, you can be sure you have identified the correct person.</a:t>
            </a:r>
            <a:endParaRPr lang="en-US" dirty="0">
              <a:solidFill>
                <a:schemeClr val="bg1"/>
              </a:solidFill>
              <a:latin typeface="Perpetua" panose="02020502060401020303" pitchFamily="18" charset="0"/>
            </a:endParaRPr>
          </a:p>
        </p:txBody>
      </p:sp>
    </p:spTree>
    <p:extLst>
      <p:ext uri="{BB962C8B-B14F-4D97-AF65-F5344CB8AC3E}">
        <p14:creationId xmlns:p14="http://schemas.microsoft.com/office/powerpoint/2010/main" val="20042978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Documentation. Why is it important?</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
        <p:nvSpPr>
          <p:cNvPr id="6" name="Content Placeholder 9"/>
          <p:cNvSpPr txBox="1">
            <a:spLocks/>
          </p:cNvSpPr>
          <p:nvPr/>
        </p:nvSpPr>
        <p:spPr>
          <a:xfrm>
            <a:off x="457200" y="1047750"/>
            <a:ext cx="8458200" cy="4038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solidFill>
                  <a:schemeClr val="bg1"/>
                </a:solidFill>
                <a:latin typeface="Perpetua" panose="02020502060401020303" pitchFamily="18" charset="0"/>
                <a:ea typeface="+mj-ea"/>
                <a:cs typeface="Adobe Arabic" pitchFamily="18" charset="-78"/>
              </a:rPr>
              <a:t>Documents and sources provide positive identification. </a:t>
            </a:r>
            <a:endParaRPr lang="en-US" sz="2800" dirty="0" smtClean="0">
              <a:solidFill>
                <a:schemeClr val="bg1"/>
              </a:solidFill>
              <a:latin typeface="Perpetua" panose="02020502060401020303" pitchFamily="18" charset="0"/>
              <a:ea typeface="+mj-ea"/>
              <a:cs typeface="Adobe Arabic" pitchFamily="18" charset="-78"/>
            </a:endParaRPr>
          </a:p>
          <a:p>
            <a:pPr marL="0" indent="0">
              <a:buNone/>
            </a:pPr>
            <a:r>
              <a:rPr lang="en-US" sz="1000" dirty="0">
                <a:solidFill>
                  <a:schemeClr val="bg1"/>
                </a:solidFill>
                <a:latin typeface="Perpetua" panose="02020502060401020303" pitchFamily="18" charset="0"/>
                <a:ea typeface="+mj-ea"/>
                <a:cs typeface="Adobe Arabic" pitchFamily="18" charset="-78"/>
              </a:rPr>
              <a:t> </a:t>
            </a:r>
            <a:endParaRPr lang="en-US" sz="1000" dirty="0" smtClean="0">
              <a:solidFill>
                <a:schemeClr val="bg1"/>
              </a:solidFill>
              <a:latin typeface="Perpetua" panose="02020502060401020303" pitchFamily="18" charset="0"/>
              <a:ea typeface="+mj-ea"/>
              <a:cs typeface="Adobe Arabic" pitchFamily="18" charset="-78"/>
            </a:endParaRPr>
          </a:p>
          <a:p>
            <a:r>
              <a:rPr lang="en-US" sz="2800" dirty="0" smtClean="0">
                <a:solidFill>
                  <a:schemeClr val="bg1"/>
                </a:solidFill>
                <a:latin typeface="Perpetua" panose="02020502060401020303" pitchFamily="18" charset="0"/>
                <a:ea typeface="+mj-ea"/>
                <a:cs typeface="Adobe Arabic" pitchFamily="18" charset="-78"/>
              </a:rPr>
              <a:t>There </a:t>
            </a:r>
            <a:r>
              <a:rPr lang="en-US" sz="2800" dirty="0">
                <a:solidFill>
                  <a:schemeClr val="bg1"/>
                </a:solidFill>
                <a:latin typeface="Perpetua" panose="02020502060401020303" pitchFamily="18" charset="0"/>
                <a:ea typeface="+mj-ea"/>
                <a:cs typeface="Adobe Arabic" pitchFamily="18" charset="-78"/>
              </a:rPr>
              <a:t>are many Walter </a:t>
            </a:r>
            <a:r>
              <a:rPr lang="en-US" sz="2800" dirty="0" err="1">
                <a:solidFill>
                  <a:schemeClr val="bg1"/>
                </a:solidFill>
                <a:latin typeface="Perpetua" panose="02020502060401020303" pitchFamily="18" charset="0"/>
                <a:ea typeface="+mj-ea"/>
                <a:cs typeface="Adobe Arabic" pitchFamily="18" charset="-78"/>
              </a:rPr>
              <a:t>Shermans</a:t>
            </a:r>
            <a:r>
              <a:rPr lang="en-US" sz="2800" dirty="0">
                <a:solidFill>
                  <a:schemeClr val="bg1"/>
                </a:solidFill>
                <a:latin typeface="Perpetua" panose="02020502060401020303" pitchFamily="18" charset="0"/>
                <a:ea typeface="+mj-ea"/>
                <a:cs typeface="Adobe Arabic" pitchFamily="18" charset="-78"/>
              </a:rPr>
              <a:t>, but only </a:t>
            </a:r>
            <a:r>
              <a:rPr lang="en-US" sz="2800" u="sng" dirty="0">
                <a:solidFill>
                  <a:schemeClr val="bg1"/>
                </a:solidFill>
                <a:latin typeface="Perpetua" panose="02020502060401020303" pitchFamily="18" charset="0"/>
                <a:ea typeface="+mj-ea"/>
                <a:cs typeface="Adobe Arabic" pitchFamily="18" charset="-78"/>
              </a:rPr>
              <a:t>one</a:t>
            </a:r>
            <a:r>
              <a:rPr lang="en-US" sz="2800" dirty="0">
                <a:solidFill>
                  <a:schemeClr val="bg1"/>
                </a:solidFill>
                <a:latin typeface="Perpetua" panose="02020502060401020303" pitchFamily="18" charset="0"/>
                <a:ea typeface="+mj-ea"/>
                <a:cs typeface="Adobe Arabic" pitchFamily="18" charset="-78"/>
              </a:rPr>
              <a:t> born in Hardy County, </a:t>
            </a:r>
            <a:r>
              <a:rPr lang="en-US" sz="2800" dirty="0" smtClean="0">
                <a:solidFill>
                  <a:schemeClr val="bg1"/>
                </a:solidFill>
                <a:latin typeface="Perpetua" panose="02020502060401020303" pitchFamily="18" charset="0"/>
                <a:ea typeface="+mj-ea"/>
                <a:cs typeface="Adobe Arabic" pitchFamily="18" charset="-78"/>
              </a:rPr>
              <a:t>WV. </a:t>
            </a:r>
            <a:r>
              <a:rPr lang="en-US" sz="2800" dirty="0">
                <a:solidFill>
                  <a:schemeClr val="bg1"/>
                </a:solidFill>
                <a:latin typeface="Perpetua" panose="02020502060401020303" pitchFamily="18" charset="0"/>
                <a:ea typeface="+mj-ea"/>
                <a:cs typeface="Adobe Arabic" pitchFamily="18" charset="-78"/>
              </a:rPr>
              <a:t>on March 27, 1881 who later married Bertha </a:t>
            </a:r>
            <a:r>
              <a:rPr lang="en-US" sz="2800" dirty="0" err="1">
                <a:solidFill>
                  <a:schemeClr val="bg1"/>
                </a:solidFill>
                <a:latin typeface="Perpetua" panose="02020502060401020303" pitchFamily="18" charset="0"/>
                <a:ea typeface="+mj-ea"/>
                <a:cs typeface="Adobe Arabic" pitchFamily="18" charset="-78"/>
              </a:rPr>
              <a:t>Septema</a:t>
            </a:r>
            <a:r>
              <a:rPr lang="en-US" sz="2800" dirty="0">
                <a:solidFill>
                  <a:schemeClr val="bg1"/>
                </a:solidFill>
                <a:latin typeface="Perpetua" panose="02020502060401020303" pitchFamily="18" charset="0"/>
                <a:ea typeface="+mj-ea"/>
                <a:cs typeface="Adobe Arabic" pitchFamily="18" charset="-78"/>
              </a:rPr>
              <a:t> Coons on April 8, 1908 at Tombstone Arizona and who died at </a:t>
            </a:r>
            <a:r>
              <a:rPr lang="en-US" sz="2800" dirty="0" err="1">
                <a:solidFill>
                  <a:schemeClr val="bg1"/>
                </a:solidFill>
                <a:latin typeface="Perpetua" panose="02020502060401020303" pitchFamily="18" charset="0"/>
                <a:ea typeface="+mj-ea"/>
                <a:cs typeface="Adobe Arabic" pitchFamily="18" charset="-78"/>
              </a:rPr>
              <a:t>Pomerene</a:t>
            </a:r>
            <a:r>
              <a:rPr lang="en-US" sz="2800" dirty="0">
                <a:solidFill>
                  <a:schemeClr val="bg1"/>
                </a:solidFill>
                <a:latin typeface="Perpetua" panose="02020502060401020303" pitchFamily="18" charset="0"/>
                <a:ea typeface="+mj-ea"/>
                <a:cs typeface="Adobe Arabic" pitchFamily="18" charset="-78"/>
              </a:rPr>
              <a:t>, Arizona on May 2, 1934</a:t>
            </a:r>
            <a:r>
              <a:rPr lang="en-US" sz="2800" dirty="0" smtClean="0">
                <a:solidFill>
                  <a:schemeClr val="bg1"/>
                </a:solidFill>
                <a:latin typeface="Perpetua" panose="02020502060401020303" pitchFamily="18" charset="0"/>
                <a:ea typeface="+mj-ea"/>
                <a:cs typeface="Adobe Arabic" pitchFamily="18" charset="-78"/>
              </a:rPr>
              <a:t>.</a:t>
            </a:r>
          </a:p>
          <a:p>
            <a:pPr marL="0" indent="0">
              <a:buNone/>
            </a:pPr>
            <a:r>
              <a:rPr lang="en-US" sz="900" dirty="0">
                <a:solidFill>
                  <a:schemeClr val="bg1"/>
                </a:solidFill>
                <a:latin typeface="Perpetua" panose="02020502060401020303" pitchFamily="18" charset="0"/>
                <a:ea typeface="+mj-ea"/>
                <a:cs typeface="Adobe Arabic" pitchFamily="18" charset="-78"/>
              </a:rPr>
              <a:t> </a:t>
            </a:r>
          </a:p>
          <a:p>
            <a:r>
              <a:rPr lang="en-US" sz="2800" dirty="0">
                <a:solidFill>
                  <a:schemeClr val="bg1"/>
                </a:solidFill>
                <a:latin typeface="Perpetua" panose="02020502060401020303" pitchFamily="18" charset="0"/>
                <a:ea typeface="+mj-ea"/>
                <a:cs typeface="Adobe Arabic" pitchFamily="18" charset="-78"/>
              </a:rPr>
              <a:t>Good sources will assure accurate </a:t>
            </a:r>
            <a:r>
              <a:rPr lang="en-US" sz="2800" dirty="0" smtClean="0">
                <a:solidFill>
                  <a:schemeClr val="bg1"/>
                </a:solidFill>
                <a:latin typeface="Perpetua" panose="02020502060401020303" pitchFamily="18" charset="0"/>
                <a:ea typeface="+mj-ea"/>
                <a:cs typeface="Adobe Arabic" pitchFamily="18" charset="-78"/>
              </a:rPr>
              <a:t>merging </a:t>
            </a:r>
            <a:r>
              <a:rPr lang="en-US" sz="2800" dirty="0">
                <a:solidFill>
                  <a:schemeClr val="bg1"/>
                </a:solidFill>
                <a:latin typeface="Perpetua" panose="02020502060401020303" pitchFamily="18" charset="0"/>
                <a:ea typeface="+mj-ea"/>
                <a:cs typeface="Adobe Arabic" pitchFamily="18" charset="-78"/>
              </a:rPr>
              <a:t>of records. You will be far less likely to </a:t>
            </a:r>
            <a:r>
              <a:rPr lang="en-US" sz="2800" dirty="0" smtClean="0">
                <a:solidFill>
                  <a:schemeClr val="bg1"/>
                </a:solidFill>
                <a:latin typeface="Perpetua" panose="02020502060401020303" pitchFamily="18" charset="0"/>
                <a:ea typeface="+mj-ea"/>
                <a:cs typeface="Adobe Arabic" pitchFamily="18" charset="-78"/>
              </a:rPr>
              <a:t>merge the record of </a:t>
            </a:r>
            <a:r>
              <a:rPr lang="en-US" sz="2800" dirty="0">
                <a:solidFill>
                  <a:schemeClr val="bg1"/>
                </a:solidFill>
                <a:latin typeface="Perpetua" panose="02020502060401020303" pitchFamily="18" charset="0"/>
                <a:ea typeface="+mj-ea"/>
                <a:cs typeface="Adobe Arabic" pitchFamily="18" charset="-78"/>
              </a:rPr>
              <a:t>one Walter Sherman with another of the same name </a:t>
            </a:r>
            <a:r>
              <a:rPr lang="en-US" sz="2800" dirty="0" smtClean="0">
                <a:solidFill>
                  <a:schemeClr val="bg1"/>
                </a:solidFill>
                <a:latin typeface="Perpetua" panose="02020502060401020303" pitchFamily="18" charset="0"/>
                <a:ea typeface="+mj-ea"/>
                <a:cs typeface="Adobe Arabic" pitchFamily="18" charset="-78"/>
              </a:rPr>
              <a:t>(but unrelated).</a:t>
            </a:r>
            <a:endParaRPr lang="en-US" sz="2800" dirty="0">
              <a:solidFill>
                <a:schemeClr val="bg1"/>
              </a:solidFill>
              <a:latin typeface="Perpetua" panose="02020502060401020303" pitchFamily="18" charset="0"/>
              <a:ea typeface="+mj-ea"/>
              <a:cs typeface="Adobe Arabic" pitchFamily="18" charset="-78"/>
            </a:endParaRPr>
          </a:p>
          <a:p>
            <a:pPr marL="0" indent="0">
              <a:buFont typeface="Arial" panose="020B0604020202020204" pitchFamily="34" charset="0"/>
              <a:buNone/>
            </a:pPr>
            <a:endParaRPr lang="en-US" dirty="0">
              <a:solidFill>
                <a:schemeClr val="bg1"/>
              </a:solidFill>
              <a:latin typeface="Perpetua" panose="02020502060401020303" pitchFamily="18" charset="0"/>
            </a:endParaRPr>
          </a:p>
        </p:txBody>
      </p:sp>
    </p:spTree>
    <p:extLst>
      <p:ext uri="{BB962C8B-B14F-4D97-AF65-F5344CB8AC3E}">
        <p14:creationId xmlns:p14="http://schemas.microsoft.com/office/powerpoint/2010/main" val="2598740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Documentation. Why is it important?</a:t>
            </a:r>
            <a:r>
              <a:rPr lang="en-US" sz="3200" dirty="0" smtClean="0">
                <a:latin typeface="Perpetua" panose="02020502060401020303" pitchFamily="18" charset="0"/>
              </a:rPr>
              <a:t>  </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marL="457200" lvl="1" indent="0">
              <a:buNone/>
            </a:pPr>
            <a:r>
              <a:rPr lang="en-US" sz="3200" smtClean="0">
                <a:latin typeface="Perpetua" panose="02020502060401020303" pitchFamily="18" charset="0"/>
              </a:rPr>
              <a:t>  </a:t>
            </a:r>
            <a:endParaRPr lang="en-US" sz="3200" dirty="0" smtClean="0">
              <a:latin typeface="Perpetua" panose="02020502060401020303" pitchFamily="18" charset="0"/>
            </a:endParaRP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
        <p:nvSpPr>
          <p:cNvPr id="6" name="Content Placeholder 9"/>
          <p:cNvSpPr txBox="1">
            <a:spLocks/>
          </p:cNvSpPr>
          <p:nvPr/>
        </p:nvSpPr>
        <p:spPr>
          <a:xfrm>
            <a:off x="457200" y="1047750"/>
            <a:ext cx="8458200" cy="3733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solidFill>
                  <a:schemeClr val="bg1"/>
                </a:solidFill>
                <a:latin typeface="Perpetua" panose="02020502060401020303" pitchFamily="18" charset="0"/>
                <a:ea typeface="+mj-ea"/>
                <a:cs typeface="Adobe Arabic" pitchFamily="18" charset="-78"/>
              </a:rPr>
              <a:t>The prevention of repeated temple ordinances is a second major goal of family history. By precisely identifying our ancestors we will prevent </a:t>
            </a:r>
            <a:r>
              <a:rPr lang="en-US" sz="2800" dirty="0" smtClean="0">
                <a:solidFill>
                  <a:schemeClr val="bg1"/>
                </a:solidFill>
                <a:latin typeface="Perpetua" panose="02020502060401020303" pitchFamily="18" charset="0"/>
                <a:ea typeface="+mj-ea"/>
                <a:cs typeface="Adobe Arabic" pitchFamily="18" charset="-78"/>
              </a:rPr>
              <a:t>well-meaning </a:t>
            </a:r>
            <a:r>
              <a:rPr lang="en-US" sz="2800" dirty="0">
                <a:solidFill>
                  <a:schemeClr val="bg1"/>
                </a:solidFill>
                <a:latin typeface="Perpetua" panose="02020502060401020303" pitchFamily="18" charset="0"/>
                <a:ea typeface="+mj-ea"/>
                <a:cs typeface="Adobe Arabic" pitchFamily="18" charset="-78"/>
              </a:rPr>
              <a:t>members from doing ordinance work over and over again</a:t>
            </a:r>
            <a:r>
              <a:rPr lang="en-US" sz="2800" dirty="0" smtClean="0">
                <a:solidFill>
                  <a:schemeClr val="bg1"/>
                </a:solidFill>
                <a:latin typeface="Perpetua" panose="02020502060401020303" pitchFamily="18" charset="0"/>
                <a:ea typeface="+mj-ea"/>
                <a:cs typeface="Adobe Arabic" pitchFamily="18" charset="-78"/>
              </a:rPr>
              <a:t>.</a:t>
            </a:r>
          </a:p>
          <a:p>
            <a:endParaRPr lang="en-US" sz="100" dirty="0">
              <a:solidFill>
                <a:schemeClr val="bg1"/>
              </a:solidFill>
              <a:latin typeface="Perpetua" panose="02020502060401020303" pitchFamily="18" charset="0"/>
              <a:ea typeface="+mj-ea"/>
              <a:cs typeface="Adobe Arabic" pitchFamily="18" charset="-78"/>
            </a:endParaRPr>
          </a:p>
          <a:p>
            <a:r>
              <a:rPr lang="en-US" sz="2800" dirty="0">
                <a:solidFill>
                  <a:schemeClr val="bg1"/>
                </a:solidFill>
                <a:latin typeface="Perpetua" panose="02020502060401020303" pitchFamily="18" charset="0"/>
                <a:ea typeface="+mj-ea"/>
                <a:cs typeface="Adobe Arabic" pitchFamily="18" charset="-78"/>
              </a:rPr>
              <a:t>Good sources and documents form the basis for family history. In finding the historical references of our ancestors lives, we get to know them and are able to understand them and empathize with them. From this understanding we can develop a biographical sketch to pass on to future generations. </a:t>
            </a:r>
          </a:p>
          <a:p>
            <a:endParaRPr lang="en-US" sz="2800" dirty="0">
              <a:solidFill>
                <a:schemeClr val="bg1"/>
              </a:solidFill>
              <a:latin typeface="Perpetua" panose="02020502060401020303" pitchFamily="18" charset="0"/>
              <a:ea typeface="+mj-ea"/>
              <a:cs typeface="Adobe Arabic" pitchFamily="18" charset="-78"/>
            </a:endParaRPr>
          </a:p>
        </p:txBody>
      </p:sp>
    </p:spTree>
    <p:extLst>
      <p:ext uri="{BB962C8B-B14F-4D97-AF65-F5344CB8AC3E}">
        <p14:creationId xmlns:p14="http://schemas.microsoft.com/office/powerpoint/2010/main" val="27249444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Merging Duplicates</a:t>
            </a:r>
            <a:endParaRPr lang="en-US" dirty="0"/>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6" name="Picture 5"/>
          <p:cNvPicPr/>
          <p:nvPr/>
        </p:nvPicPr>
        <p:blipFill rotWithShape="1">
          <a:blip r:embed="rId6"/>
          <a:srcRect l="5000" t="8869" r="5970" b="36444"/>
          <a:stretch/>
        </p:blipFill>
        <p:spPr>
          <a:xfrm>
            <a:off x="152400" y="1733550"/>
            <a:ext cx="8839200" cy="2961280"/>
          </a:xfrm>
          <a:prstGeom prst="rect">
            <a:avLst/>
          </a:prstGeom>
        </p:spPr>
      </p:pic>
    </p:spTree>
    <p:extLst>
      <p:ext uri="{BB962C8B-B14F-4D97-AF65-F5344CB8AC3E}">
        <p14:creationId xmlns:p14="http://schemas.microsoft.com/office/powerpoint/2010/main" val="39154528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Merging Duplicates</a:t>
            </a:r>
            <a:endParaRPr lang="en-US" dirty="0"/>
          </a:p>
        </p:txBody>
      </p:sp>
      <p:sp>
        <p:nvSpPr>
          <p:cNvPr id="10" name="Content Placeholder 9"/>
          <p:cNvSpPr>
            <a:spLocks noGrp="1"/>
          </p:cNvSpPr>
          <p:nvPr>
            <p:ph idx="1"/>
          </p:nvPr>
        </p:nvSpPr>
        <p:spPr>
          <a:xfrm>
            <a:off x="457200" y="1200150"/>
            <a:ext cx="8458200" cy="3581399"/>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It is not uncommon for multiple records to be created for the same person.</a:t>
            </a:r>
          </a:p>
          <a:p>
            <a:pPr lvl="0"/>
            <a:r>
              <a:rPr lang="en-US" dirty="0" smtClean="0">
                <a:solidFill>
                  <a:schemeClr val="bg1"/>
                </a:solidFill>
                <a:latin typeface="Perpetua" panose="02020502060401020303" pitchFamily="18" charset="0"/>
                <a:ea typeface="+mj-ea"/>
                <a:cs typeface="Adobe Arabic" pitchFamily="18" charset="-78"/>
              </a:rPr>
              <a:t>Temple ordinances can often be done many times for an ancestor because multiple records exist.</a:t>
            </a:r>
          </a:p>
          <a:p>
            <a:pPr lvl="0"/>
            <a:r>
              <a:rPr lang="en-US" dirty="0" smtClean="0">
                <a:solidFill>
                  <a:schemeClr val="bg1"/>
                </a:solidFill>
                <a:latin typeface="Perpetua" panose="02020502060401020303" pitchFamily="18" charset="0"/>
                <a:ea typeface="+mj-ea"/>
                <a:cs typeface="Adobe Arabic" pitchFamily="18" charset="-78"/>
              </a:rPr>
              <a:t>Merging duplicate records before printing a Family Ordinance Request (FOR) and taking the name to the temple is important to avoid ordinance duplication. </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31431215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Edit Other Information</a:t>
            </a:r>
            <a:endParaRPr lang="en-US" dirty="0"/>
          </a:p>
        </p:txBody>
      </p:sp>
      <p:sp>
        <p:nvSpPr>
          <p:cNvPr id="10" name="Content Placeholder 9"/>
          <p:cNvSpPr>
            <a:spLocks noGrp="1"/>
          </p:cNvSpPr>
          <p:nvPr>
            <p:ph idx="1"/>
          </p:nvPr>
        </p:nvSpPr>
        <p:spPr>
          <a:xfrm>
            <a:off x="304800" y="1200150"/>
            <a:ext cx="5410200" cy="3724433"/>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Other Information can be created manually or through the importation of data from older databases. </a:t>
            </a:r>
          </a:p>
          <a:p>
            <a:pPr lvl="0"/>
            <a:r>
              <a:rPr lang="en-US" dirty="0" smtClean="0">
                <a:solidFill>
                  <a:schemeClr val="bg1"/>
                </a:solidFill>
                <a:latin typeface="Perpetua" panose="02020502060401020303" pitchFamily="18" charset="0"/>
                <a:ea typeface="+mj-ea"/>
                <a:cs typeface="Adobe Arabic" pitchFamily="18" charset="-78"/>
              </a:rPr>
              <a:t>Make sure the data is correct and delete or change incorrect information.</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7" name="Picture 4" descr="https://encrypted-tbn1.gstatic.com/images?q=tbn:ANd9GcTXV_XU-LP8DVfyTZwVdplUWB_W5HWjIXSE1XfsswA2wEsQligsj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8538335" y="4486434"/>
            <a:ext cx="296930" cy="32167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5859" t="8912" r="48612"/>
          <a:stretch/>
        </p:blipFill>
        <p:spPr bwMode="auto">
          <a:xfrm>
            <a:off x="5795135" y="1504950"/>
            <a:ext cx="3040130" cy="3419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Bent-Up Arrow 1"/>
          <p:cNvSpPr/>
          <p:nvPr/>
        </p:nvSpPr>
        <p:spPr>
          <a:xfrm rot="16200000">
            <a:off x="7092502" y="1893666"/>
            <a:ext cx="1592330" cy="1596265"/>
          </a:xfrm>
          <a:prstGeom prst="bentUpArrow">
            <a:avLst>
              <a:gd name="adj1" fmla="val 10488"/>
              <a:gd name="adj2" fmla="val 12265"/>
              <a:gd name="adj3" fmla="val 15602"/>
            </a:avLst>
          </a:prstGeom>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 name="Bent-Up Arrow 2"/>
          <p:cNvSpPr/>
          <p:nvPr/>
        </p:nvSpPr>
        <p:spPr>
          <a:xfrm rot="5400000" flipV="1">
            <a:off x="7206803" y="3002502"/>
            <a:ext cx="1371600" cy="1596264"/>
          </a:xfrm>
          <a:prstGeom prst="bentUpArrow">
            <a:avLst>
              <a:gd name="adj1" fmla="val 12274"/>
              <a:gd name="adj2" fmla="val 13059"/>
              <a:gd name="adj3" fmla="val 19030"/>
            </a:avLst>
          </a:prstGeom>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Rectangle 5"/>
          <p:cNvSpPr/>
          <p:nvPr/>
        </p:nvSpPr>
        <p:spPr>
          <a:xfrm>
            <a:off x="5871335" y="3800634"/>
            <a:ext cx="986665" cy="37131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71548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Establish Relationships</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With the documentation you have found for your ancestor, you might have the names of his/her parents or some great clues to help</a:t>
            </a:r>
          </a:p>
          <a:p>
            <a:pPr marL="0" lvl="0" indent="344488">
              <a:buNone/>
            </a:pPr>
            <a:r>
              <a:rPr lang="en-US" dirty="0" smtClean="0">
                <a:solidFill>
                  <a:schemeClr val="bg1"/>
                </a:solidFill>
                <a:latin typeface="Perpetua" panose="02020502060401020303" pitchFamily="18" charset="0"/>
                <a:ea typeface="+mj-ea"/>
                <a:cs typeface="Adobe Arabic" pitchFamily="18" charset="-78"/>
              </a:rPr>
              <a:t>you find them.</a:t>
            </a:r>
          </a:p>
          <a:p>
            <a:pPr lvl="0"/>
            <a:r>
              <a:rPr lang="en-US" dirty="0" smtClean="0">
                <a:solidFill>
                  <a:schemeClr val="bg1"/>
                </a:solidFill>
                <a:latin typeface="Perpetua" panose="02020502060401020303" pitchFamily="18" charset="0"/>
                <a:ea typeface="+mj-ea"/>
                <a:cs typeface="Adobe Arabic" pitchFamily="18" charset="-78"/>
              </a:rPr>
              <a:t>If so add them to your </a:t>
            </a:r>
          </a:p>
          <a:p>
            <a:pPr marL="0" lvl="0" indent="344488">
              <a:buNone/>
            </a:pPr>
            <a:r>
              <a:rPr lang="en-US" dirty="0" smtClean="0">
                <a:solidFill>
                  <a:schemeClr val="bg1"/>
                </a:solidFill>
                <a:latin typeface="Perpetua" panose="02020502060401020303" pitchFamily="18" charset="0"/>
                <a:ea typeface="+mj-ea"/>
                <a:cs typeface="Adobe Arabic" pitchFamily="18" charset="-78"/>
              </a:rPr>
              <a:t>family tree. </a:t>
            </a: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307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3725" t="33604" r="32551" b="24351"/>
          <a:stretch/>
        </p:blipFill>
        <p:spPr bwMode="auto">
          <a:xfrm>
            <a:off x="5105400" y="2352315"/>
            <a:ext cx="3822865" cy="2679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s://encrypted-tbn1.gstatic.com/images?q=tbn:ANd9GcTXV_XU-LP8DVfyTZwVdplUWB_W5HWjIXSE1XfsswA2wEsQligsj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926" r="100000">
                        <a14:foregroundMark x1="12963" y1="12821" x2="88426" y2="89744"/>
                        <a14:foregroundMark x1="42130" y1="82906" x2="41204" y2="24786"/>
                        <a14:foregroundMark x1="18981" y1="32479" x2="82407" y2="47436"/>
                      </a14:backgroundRemoval>
                    </a14:imgEffect>
                  </a14:imgLayer>
                </a14:imgProps>
              </a:ext>
              <a:ext uri="{28A0092B-C50C-407E-A947-70E740481C1C}">
                <a14:useLocalDpi xmlns:a14="http://schemas.microsoft.com/office/drawing/2010/main" val="0"/>
              </a:ext>
            </a:extLst>
          </a:blip>
          <a:srcRect/>
          <a:stretch>
            <a:fillRect/>
          </a:stretch>
        </p:blipFill>
        <p:spPr bwMode="auto">
          <a:xfrm>
            <a:off x="7543800" y="4388592"/>
            <a:ext cx="593860" cy="64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9486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LDS Ordinances</a:t>
            </a:r>
            <a:endParaRPr lang="en-US" dirty="0"/>
          </a:p>
        </p:txBody>
      </p:sp>
      <p:sp>
        <p:nvSpPr>
          <p:cNvPr id="10" name="Content Placeholder 9"/>
          <p:cNvSpPr>
            <a:spLocks noGrp="1"/>
          </p:cNvSpPr>
          <p:nvPr>
            <p:ph idx="1"/>
          </p:nvPr>
        </p:nvSpPr>
        <p:spPr>
          <a:xfrm>
            <a:off x="304800" y="1047750"/>
            <a:ext cx="8686800" cy="3546873"/>
          </a:xfrm>
        </p:spPr>
        <p:txBody>
          <a:bodyPr>
            <a:noAutofit/>
          </a:bodyPr>
          <a:lstStyle/>
          <a:p>
            <a:pPr lvl="0"/>
            <a:r>
              <a:rPr lang="en-US" sz="2800" dirty="0" smtClean="0">
                <a:solidFill>
                  <a:schemeClr val="bg1"/>
                </a:solidFill>
                <a:latin typeface="Perpetua" panose="02020502060401020303" pitchFamily="18" charset="0"/>
                <a:ea typeface="+mj-ea"/>
                <a:cs typeface="Adobe Arabic" pitchFamily="18" charset="-78"/>
              </a:rPr>
              <a:t>Once you </a:t>
            </a:r>
            <a:r>
              <a:rPr lang="en-US" sz="2800" smtClean="0">
                <a:solidFill>
                  <a:schemeClr val="bg1"/>
                </a:solidFill>
                <a:latin typeface="Perpetua" panose="02020502060401020303" pitchFamily="18" charset="0"/>
                <a:ea typeface="+mj-ea"/>
                <a:cs typeface="Adobe Arabic" pitchFamily="18" charset="-78"/>
              </a:rPr>
              <a:t>have found </a:t>
            </a:r>
            <a:r>
              <a:rPr lang="en-US" sz="2800" dirty="0" smtClean="0">
                <a:solidFill>
                  <a:schemeClr val="bg1"/>
                </a:solidFill>
                <a:latin typeface="Perpetua" panose="02020502060401020303" pitchFamily="18" charset="0"/>
                <a:ea typeface="+mj-ea"/>
                <a:cs typeface="Adobe Arabic" pitchFamily="18" charset="-78"/>
              </a:rPr>
              <a:t>&amp; added vital documents to your ancestor’s record, merged duplicate records, edited other info, and established relationships, you are ready to print a Family Ordinance Request (FOR) &amp; take the name to the temple.</a:t>
            </a:r>
          </a:p>
          <a:p>
            <a:pPr lvl="0"/>
            <a:r>
              <a:rPr lang="en-US" sz="2800" dirty="0" smtClean="0">
                <a:solidFill>
                  <a:schemeClr val="bg1"/>
                </a:solidFill>
                <a:latin typeface="Perpetua" panose="02020502060401020303" pitchFamily="18" charset="0"/>
                <a:ea typeface="+mj-ea"/>
                <a:cs typeface="Adobe Arabic" pitchFamily="18" charset="-78"/>
              </a:rPr>
              <a:t>By now, you probably know a lot about this relative which will make your temple experience more special.</a:t>
            </a:r>
          </a:p>
          <a:p>
            <a:pPr lvl="0"/>
            <a:r>
              <a:rPr lang="en-US" sz="2800" dirty="0" smtClean="0">
                <a:solidFill>
                  <a:schemeClr val="bg1"/>
                </a:solidFill>
                <a:latin typeface="Perpetua" panose="02020502060401020303" pitchFamily="18" charset="0"/>
                <a:ea typeface="+mj-ea"/>
                <a:cs typeface="Adobe Arabic" pitchFamily="18" charset="-78"/>
              </a:rPr>
              <a:t>You can feel confident that the research is done right, the ordinances are being done for the first time and will not be duplicated. </a:t>
            </a:r>
            <a:endParaRPr lang="en-US" sz="2800"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22758286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Hands-On!</a:t>
            </a:r>
            <a:endParaRPr lang="en-US" dirty="0"/>
          </a:p>
        </p:txBody>
      </p:sp>
      <p:sp>
        <p:nvSpPr>
          <p:cNvPr id="10" name="Content Placeholder 9"/>
          <p:cNvSpPr>
            <a:spLocks noGrp="1"/>
          </p:cNvSpPr>
          <p:nvPr>
            <p:ph idx="1"/>
          </p:nvPr>
        </p:nvSpPr>
        <p:spPr>
          <a:xfrm>
            <a:off x="457200" y="1200151"/>
            <a:ext cx="8458200" cy="3394472"/>
          </a:xfrm>
        </p:spPr>
        <p:txBody>
          <a:bodyPr>
            <a:noAutofit/>
          </a:bodyPr>
          <a:lstStyle/>
          <a:p>
            <a:pPr lvl="0"/>
            <a:r>
              <a:rPr lang="en-US" dirty="0" smtClean="0">
                <a:solidFill>
                  <a:schemeClr val="bg1"/>
                </a:solidFill>
                <a:latin typeface="Perpetua" panose="02020502060401020303" pitchFamily="18" charset="0"/>
                <a:ea typeface="+mj-ea"/>
                <a:cs typeface="Adobe Arabic" pitchFamily="18" charset="-78"/>
              </a:rPr>
              <a:t>Login and explore familysearch.org.</a:t>
            </a:r>
          </a:p>
          <a:p>
            <a:pPr lvl="0"/>
            <a:r>
              <a:rPr lang="en-US" dirty="0" smtClean="0">
                <a:solidFill>
                  <a:schemeClr val="bg1"/>
                </a:solidFill>
                <a:latin typeface="Perpetua" panose="02020502060401020303" pitchFamily="18" charset="0"/>
                <a:ea typeface="+mj-ea"/>
                <a:cs typeface="Adobe Arabic" pitchFamily="18" charset="-78"/>
              </a:rPr>
              <a:t>Practice the basic navigation of the site</a:t>
            </a:r>
          </a:p>
          <a:p>
            <a:pPr lvl="1"/>
            <a:r>
              <a:rPr lang="en-US" dirty="0" smtClean="0">
                <a:solidFill>
                  <a:schemeClr val="bg1"/>
                </a:solidFill>
                <a:latin typeface="Perpetua" panose="02020502060401020303" pitchFamily="18" charset="0"/>
                <a:ea typeface="+mj-ea"/>
                <a:cs typeface="Adobe Arabic" pitchFamily="18" charset="-78"/>
              </a:rPr>
              <a:t>Family Tree</a:t>
            </a:r>
          </a:p>
          <a:p>
            <a:pPr lvl="1"/>
            <a:r>
              <a:rPr lang="en-US" dirty="0" smtClean="0">
                <a:solidFill>
                  <a:schemeClr val="bg1"/>
                </a:solidFill>
                <a:latin typeface="Perpetua" panose="02020502060401020303" pitchFamily="18" charset="0"/>
                <a:ea typeface="+mj-ea"/>
                <a:cs typeface="Adobe Arabic" pitchFamily="18" charset="-78"/>
              </a:rPr>
              <a:t>Person View</a:t>
            </a:r>
          </a:p>
          <a:p>
            <a:pPr lvl="1"/>
            <a:r>
              <a:rPr lang="en-US" dirty="0" smtClean="0">
                <a:solidFill>
                  <a:schemeClr val="bg1"/>
                </a:solidFill>
                <a:latin typeface="Perpetua" panose="02020502060401020303" pitchFamily="18" charset="0"/>
                <a:ea typeface="+mj-ea"/>
                <a:cs typeface="Adobe Arabic" pitchFamily="18" charset="-78"/>
              </a:rPr>
              <a:t>Memories</a:t>
            </a:r>
          </a:p>
          <a:p>
            <a:pPr lvl="1"/>
            <a:r>
              <a:rPr lang="en-US" dirty="0" smtClean="0">
                <a:solidFill>
                  <a:schemeClr val="bg1"/>
                </a:solidFill>
                <a:latin typeface="Perpetua" panose="02020502060401020303" pitchFamily="18" charset="0"/>
                <a:ea typeface="+mj-ea"/>
                <a:cs typeface="Adobe Arabic" pitchFamily="18" charset="-78"/>
              </a:rPr>
              <a:t>Ordinances</a:t>
            </a:r>
          </a:p>
          <a:p>
            <a:pPr marL="457200" lvl="1" indent="0">
              <a:buNone/>
            </a:pPr>
            <a:endParaRPr lang="en-US" dirty="0" smtClean="0">
              <a:solidFill>
                <a:schemeClr val="bg1"/>
              </a:solidFill>
              <a:latin typeface="Perpetua" panose="02020502060401020303" pitchFamily="18" charset="0"/>
              <a:ea typeface="+mj-ea"/>
              <a:cs typeface="Adobe Arabic" pitchFamily="18" charset="-78"/>
            </a:endParaRPr>
          </a:p>
          <a:p>
            <a:pPr lvl="0"/>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spTree>
    <p:extLst>
      <p:ext uri="{BB962C8B-B14F-4D97-AF65-F5344CB8AC3E}">
        <p14:creationId xmlns:p14="http://schemas.microsoft.com/office/powerpoint/2010/main" val="39283270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38750"/>
          </a:xfrm>
          <a:prstGeom prst="rect">
            <a:avLst/>
          </a:prstGeom>
        </p:spPr>
      </p:pic>
      <p:sp>
        <p:nvSpPr>
          <p:cNvPr id="9" name="Title 8"/>
          <p:cNvSpPr>
            <a:spLocks noGrp="1"/>
          </p:cNvSpPr>
          <p:nvPr>
            <p:ph type="title"/>
          </p:nvPr>
        </p:nvSpPr>
        <p:spPr>
          <a:xfrm>
            <a:off x="609600" y="133350"/>
            <a:ext cx="8229600" cy="857250"/>
          </a:xfrm>
        </p:spPr>
        <p:txBody>
          <a:bodyPr>
            <a:normAutofit/>
          </a:bodyPr>
          <a:lstStyle/>
          <a:p>
            <a:pPr algn="r"/>
            <a:r>
              <a:rPr lang="en-US" dirty="0" smtClean="0">
                <a:solidFill>
                  <a:schemeClr val="bg1"/>
                </a:solidFill>
                <a:latin typeface="Perpetua" panose="02020502060401020303" pitchFamily="18" charset="0"/>
                <a:cs typeface="Adobe Arabic" pitchFamily="18" charset="-78"/>
              </a:rPr>
              <a:t>Homework:</a:t>
            </a:r>
            <a:endParaRPr lang="en-US" dirty="0"/>
          </a:p>
        </p:txBody>
      </p:sp>
      <p:sp>
        <p:nvSpPr>
          <p:cNvPr id="10" name="Content Placeholder 9"/>
          <p:cNvSpPr>
            <a:spLocks noGrp="1"/>
          </p:cNvSpPr>
          <p:nvPr>
            <p:ph idx="1"/>
          </p:nvPr>
        </p:nvSpPr>
        <p:spPr>
          <a:xfrm>
            <a:off x="304800" y="1047750"/>
            <a:ext cx="8458200" cy="3733800"/>
          </a:xfrm>
        </p:spPr>
        <p:txBody>
          <a:bodyPr>
            <a:noAutofit/>
          </a:bodyPr>
          <a:lstStyle/>
          <a:p>
            <a:pPr marL="514350" lvl="0"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Go to Createfan.com</a:t>
            </a:r>
          </a:p>
          <a:p>
            <a:pPr marL="914400" lvl="1"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Print 4 &amp; 9 Generation Fan Charts and Pedigrees.</a:t>
            </a:r>
          </a:p>
          <a:p>
            <a:pPr marL="514350" lvl="0"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Go to iwillprepare.com &gt; Family History</a:t>
            </a:r>
          </a:p>
          <a:p>
            <a:pPr marL="914400" lvl="1"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Print and read Family History Guide</a:t>
            </a:r>
          </a:p>
          <a:p>
            <a:pPr marL="914400" lvl="1"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Print Checklist &amp; Research Log. </a:t>
            </a:r>
          </a:p>
          <a:p>
            <a:pPr marL="914400" lvl="1"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Fill out names on checklist from Pedigree.</a:t>
            </a:r>
          </a:p>
          <a:p>
            <a:pPr marL="514350" lvl="0" indent="-514350">
              <a:buFont typeface="+mj-lt"/>
              <a:buAutoNum type="arabicPeriod"/>
            </a:pPr>
            <a:r>
              <a:rPr lang="en-US" dirty="0" smtClean="0">
                <a:solidFill>
                  <a:schemeClr val="bg1"/>
                </a:solidFill>
                <a:latin typeface="Perpetua" panose="02020502060401020303" pitchFamily="18" charset="0"/>
                <a:ea typeface="+mj-ea"/>
                <a:cs typeface="Adobe Arabic" pitchFamily="18" charset="-78"/>
              </a:rPr>
              <a:t>Assemble your Binder</a:t>
            </a:r>
            <a:endParaRPr lang="en-US" dirty="0">
              <a:solidFill>
                <a:schemeClr val="bg1"/>
              </a:solidFill>
              <a:latin typeface="Perpetua" panose="02020502060401020303" pitchFamily="18" charset="0"/>
              <a:ea typeface="+mj-ea"/>
              <a:cs typeface="Adobe Arabic" pitchFamily="18" charset="-78"/>
            </a:endParaRPr>
          </a:p>
          <a:p>
            <a:pPr marL="457200" lvl="1" indent="0">
              <a:buNone/>
            </a:pPr>
            <a:r>
              <a:rPr lang="en-US" sz="3200" dirty="0" smtClean="0">
                <a:latin typeface="Perpetua" panose="02020502060401020303" pitchFamily="18" charset="0"/>
              </a:rPr>
              <a:t>   </a:t>
            </a:r>
          </a:p>
          <a:p>
            <a:pPr marL="457200" lvl="1" indent="0">
              <a:buNone/>
            </a:pPr>
            <a:r>
              <a:rPr lang="en-US" sz="3200" dirty="0" smtClean="0">
                <a:latin typeface="Perpetua" panose="02020502060401020303" pitchFamily="18" charset="0"/>
              </a:rPr>
              <a:t>  </a:t>
            </a:r>
          </a:p>
          <a:p>
            <a:pPr marL="457200" lvl="1" indent="0">
              <a:buNone/>
            </a:pPr>
            <a:endParaRPr lang="en-US" sz="3200" dirty="0">
              <a:latin typeface="Perpetua" panose="02020502060401020303" pitchFamily="18" charset="0"/>
            </a:endParaRPr>
          </a:p>
          <a:p>
            <a:pPr marL="457200" lvl="1" indent="0">
              <a:buNone/>
            </a:pPr>
            <a:endParaRPr lang="en-US" sz="3200" dirty="0" smtClean="0">
              <a:latin typeface="Perpetua" panose="02020502060401020303" pitchFamily="18" charset="0"/>
            </a:endParaRPr>
          </a:p>
          <a:p>
            <a:pPr marL="0" indent="0">
              <a:buNone/>
            </a:pPr>
            <a:endParaRPr lang="en-US" dirty="0">
              <a:solidFill>
                <a:schemeClr val="bg1"/>
              </a:solidFill>
              <a:latin typeface="Perpetua" panose="02020502060401020303" pitchFamily="18" charset="0"/>
            </a:endParaRPr>
          </a:p>
        </p:txBody>
      </p:sp>
      <p:pic>
        <p:nvPicPr>
          <p:cNvPr id="5" name="Picture 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6200" y="51895"/>
            <a:ext cx="762000" cy="53865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8957" y="3562350"/>
            <a:ext cx="2132643" cy="15240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33841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19913</TotalTime>
  <Words>1514</Words>
  <Application>Microsoft Office PowerPoint</Application>
  <PresentationFormat>On-screen Show (16:9)</PresentationFormat>
  <Paragraphs>228</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What is Family History?</vt:lpstr>
      <vt:lpstr>PowerPoint Presentation</vt:lpstr>
      <vt:lpstr>PowerPoint Presentation</vt:lpstr>
      <vt:lpstr>PowerPoint Presentation</vt:lpstr>
      <vt:lpstr>PowerPoint Presentation</vt:lpstr>
      <vt:lpstr>Why Do We Do Temple Work?</vt:lpstr>
      <vt:lpstr>Family History Challenges</vt:lpstr>
      <vt:lpstr>Family History Challenges</vt:lpstr>
      <vt:lpstr>Success Through Organization</vt:lpstr>
      <vt:lpstr>Success Through Organization</vt:lpstr>
      <vt:lpstr>PowerPoint Presentation</vt:lpstr>
      <vt:lpstr>Print Pedigree and Fan Charts</vt:lpstr>
      <vt:lpstr>Print Pedigree and Fan Charts</vt:lpstr>
      <vt:lpstr>Family History Guide</vt:lpstr>
      <vt:lpstr>Family History Checklist</vt:lpstr>
      <vt:lpstr>Family History Research Log</vt:lpstr>
      <vt:lpstr>Family History Checklist</vt:lpstr>
      <vt:lpstr>Family History Checklist</vt:lpstr>
      <vt:lpstr>Family History Research Log</vt:lpstr>
      <vt:lpstr>Create a Binder</vt:lpstr>
      <vt:lpstr>What is Documentation?</vt:lpstr>
      <vt:lpstr>Documentation. Why is it important?</vt:lpstr>
      <vt:lpstr>Documentation. Why is it important?  </vt:lpstr>
      <vt:lpstr>Merging Duplicates</vt:lpstr>
      <vt:lpstr>Merging Duplicates</vt:lpstr>
      <vt:lpstr>Edit Other Information</vt:lpstr>
      <vt:lpstr>Establish Relationships</vt:lpstr>
      <vt:lpstr>LDS Ordinances</vt:lpstr>
      <vt:lpstr>Hands-On!</vt:lpstr>
      <vt:lpstr>Homework: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Sherman</dc:creator>
  <cp:lastModifiedBy>Jon Sherman</cp:lastModifiedBy>
  <cp:revision>167</cp:revision>
  <dcterms:created xsi:type="dcterms:W3CDTF">2013-12-07T23:28:57Z</dcterms:created>
  <dcterms:modified xsi:type="dcterms:W3CDTF">2015-02-14T05:00:06Z</dcterms:modified>
</cp:coreProperties>
</file>