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10"/>
  </p:handout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</p:sldIdLst>
  <p:sldSz cx="12192000" cy="6858000"/>
  <p:notesSz cx="9296400" cy="7010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84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19BA148-133A-46B9-924E-E6A505458D19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2C34421-7139-4EF5-B24C-D3B0DCA07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773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10/31/2014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Ralph.pew@azbar.or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gardenpatch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974162"/>
            <a:ext cx="6815669" cy="1515533"/>
          </a:xfrm>
        </p:spPr>
        <p:txBody>
          <a:bodyPr/>
          <a:lstStyle/>
          <a:p>
            <a:r>
              <a:rPr lang="en-US" sz="96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Urban Gardening</a:t>
            </a:r>
            <a:endParaRPr lang="en-US" sz="96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10414" y="3489695"/>
            <a:ext cx="6979636" cy="1609860"/>
          </a:xfrm>
        </p:spPr>
        <p:txBody>
          <a:bodyPr>
            <a:normAutofit fontScale="62500" lnSpcReduction="20000"/>
          </a:bodyPr>
          <a:lstStyle/>
          <a:p>
            <a:endParaRPr lang="en-US" dirty="0" smtClean="0"/>
          </a:p>
          <a:p>
            <a:r>
              <a:rPr lang="en-US" sz="58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W. Ralph Pew</a:t>
            </a:r>
          </a:p>
          <a:p>
            <a:r>
              <a:rPr lang="en-US" sz="5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  <a:hlinkClick r:id="rId2"/>
              </a:rPr>
              <a:t>Ralph.pew@azbar.org</a:t>
            </a:r>
            <a:r>
              <a:rPr lang="en-US" sz="5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endParaRPr lang="en-US" sz="5800" b="1" dirty="0" smtClean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en-US" sz="44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1387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75762" y="927279"/>
            <a:ext cx="10290219" cy="1920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8000" dirty="0" smtClean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Reasons for a </a:t>
            </a:r>
            <a:r>
              <a:rPr lang="en-US" sz="8000" dirty="0" smtClean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Grow </a:t>
            </a:r>
            <a:r>
              <a:rPr lang="en-US" sz="8000" dirty="0" smtClean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Box Garden</a:t>
            </a:r>
          </a:p>
          <a:p>
            <a:pPr algn="ctr">
              <a:lnSpc>
                <a:spcPct val="107000"/>
              </a:lnSpc>
            </a:pPr>
            <a:r>
              <a:rPr lang="en-US" sz="100" b="1" dirty="0">
                <a:latin typeface="Arabic Typesetting" panose="03020402040406030203" pitchFamily="66" charset="-78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100" b="1" dirty="0" smtClean="0">
                <a:latin typeface="Arabic Typesetting" panose="03020402040406030203" pitchFamily="66" charset="-78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100" b="1" dirty="0">
                <a:latin typeface="Arabic Typesetting" panose="03020402040406030203" pitchFamily="66" charset="-78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100" b="1" dirty="0">
                <a:latin typeface="Arabic Typesetting" panose="03020402040406030203" pitchFamily="66" charset="-78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100" b="1" dirty="0">
                <a:latin typeface="Arabic Typesetting" panose="03020402040406030203" pitchFamily="66" charset="-78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100" b="1" dirty="0">
                <a:latin typeface="Arabic Typesetting" panose="03020402040406030203" pitchFamily="66" charset="-78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100" b="1" dirty="0">
                <a:latin typeface="Arabic Typesetting" panose="03020402040406030203" pitchFamily="66" charset="-78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914400" algn="l"/>
              </a:tabLst>
            </a:pPr>
            <a:r>
              <a:rPr lang="en-US" sz="2400" dirty="0" smtClean="0">
                <a:latin typeface="Arabic Typesetting" panose="03020402040406030203" pitchFamily="66" charset="-78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434703" y="2518098"/>
            <a:ext cx="5112914" cy="3722440"/>
          </a:xfrm>
        </p:spPr>
        <p:txBody>
          <a:bodyPr>
            <a:noAutofit/>
          </a:bodyPr>
          <a:lstStyle/>
          <a:p>
            <a:r>
              <a:rPr lang="en-US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An Element of Preparedness &amp; </a:t>
            </a:r>
            <a:r>
              <a:rPr lang="en-US" sz="32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Self </a:t>
            </a:r>
            <a:r>
              <a:rPr lang="en-US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Sufficiency	</a:t>
            </a:r>
          </a:p>
          <a:p>
            <a:r>
              <a:rPr lang="en-US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Poor Soil</a:t>
            </a:r>
          </a:p>
          <a:p>
            <a:r>
              <a:rPr lang="en-US" sz="32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Limited </a:t>
            </a:r>
            <a:r>
              <a:rPr lang="en-US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Space</a:t>
            </a:r>
          </a:p>
          <a:p>
            <a:r>
              <a:rPr lang="en-US" sz="32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Sun </a:t>
            </a:r>
            <a:r>
              <a:rPr lang="en-US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Exposure Changes</a:t>
            </a:r>
          </a:p>
          <a:p>
            <a:r>
              <a:rPr lang="en-US" sz="32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Limited Time</a:t>
            </a:r>
            <a:endParaRPr lang="en-US" sz="32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7106558" y="2602535"/>
            <a:ext cx="4456606" cy="3638003"/>
          </a:xfrm>
        </p:spPr>
        <p:txBody>
          <a:bodyPr>
            <a:normAutofit fontScale="92500" lnSpcReduction="20000"/>
          </a:bodyPr>
          <a:lstStyle/>
          <a:p>
            <a:r>
              <a:rPr lang="en-US" sz="35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Limited Mobility</a:t>
            </a:r>
          </a:p>
          <a:p>
            <a:r>
              <a:rPr lang="en-US" sz="35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No </a:t>
            </a:r>
            <a:r>
              <a:rPr lang="en-US" sz="35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Weeding</a:t>
            </a:r>
          </a:p>
          <a:p>
            <a:r>
              <a:rPr lang="en-US" sz="35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Easy </a:t>
            </a:r>
            <a:r>
              <a:rPr lang="en-US" sz="35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to Water</a:t>
            </a:r>
          </a:p>
          <a:p>
            <a:r>
              <a:rPr lang="en-US" sz="35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Organic</a:t>
            </a:r>
            <a:endParaRPr lang="en-US" sz="35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r>
              <a:rPr lang="en-US" sz="35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Potting </a:t>
            </a:r>
            <a:r>
              <a:rPr lang="en-US" sz="35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Mix Reuse</a:t>
            </a:r>
          </a:p>
          <a:p>
            <a:r>
              <a:rPr lang="en-US" sz="35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Great </a:t>
            </a:r>
            <a:r>
              <a:rPr lang="en-US" sz="35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Hobby/Therapy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41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79549" y="759856"/>
            <a:ext cx="10934163" cy="538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dirty="0" smtClean="0">
              <a:latin typeface="Arabic Typesetting" panose="03020402040406030203" pitchFamily="66" charset="-78"/>
              <a:ea typeface="Calibri" panose="020F0502020204030204" pitchFamily="34" charset="0"/>
              <a:cs typeface="Arabic Typesetting" panose="03020402040406030203" pitchFamily="66" charset="-78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6000" dirty="0" smtClean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STEPS </a:t>
            </a:r>
            <a:r>
              <a:rPr lang="en-US" sz="6000" dirty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TO </a:t>
            </a:r>
            <a:r>
              <a:rPr lang="en-US" sz="6000" dirty="0" smtClean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SUCCESS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1000" dirty="0" smtClean="0">
              <a:latin typeface="Arabic Typesetting" panose="03020402040406030203" pitchFamily="66" charset="-78"/>
              <a:ea typeface="Calibri" panose="020F0502020204030204" pitchFamily="34" charset="0"/>
              <a:cs typeface="Arabic Typesetting" panose="03020402040406030203" pitchFamily="66" charset="-78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1000" dirty="0" smtClean="0">
              <a:latin typeface="Arabic Typesetting" panose="03020402040406030203" pitchFamily="66" charset="-78"/>
              <a:ea typeface="Calibri" panose="020F0502020204030204" pitchFamily="34" charset="0"/>
              <a:cs typeface="Arabic Typesetting" panose="03020402040406030203" pitchFamily="66" charset="-78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1000" dirty="0">
              <a:latin typeface="Arabic Typesetting" panose="03020402040406030203" pitchFamily="66" charset="-78"/>
              <a:ea typeface="Calibri" panose="020F0502020204030204" pitchFamily="34" charset="0"/>
              <a:cs typeface="Arabic Typesetting" panose="03020402040406030203" pitchFamily="66" charset="-78"/>
            </a:endParaRPr>
          </a:p>
          <a:p>
            <a:pPr marL="137795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US" sz="3200" u="sng" dirty="0" smtClean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Planting</a:t>
            </a:r>
            <a:r>
              <a:rPr lang="en-US" sz="3200" dirty="0" smtClean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:   Seeds/Seedling </a:t>
            </a:r>
            <a:r>
              <a:rPr lang="en-US" sz="3200" dirty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Plants</a:t>
            </a:r>
          </a:p>
          <a:p>
            <a:pPr marL="137795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US" sz="3200" u="sng" dirty="0" smtClean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Fertilizer</a:t>
            </a:r>
            <a:r>
              <a:rPr lang="en-US" sz="3200" dirty="0" smtClean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:  Slow </a:t>
            </a:r>
            <a:r>
              <a:rPr lang="en-US" sz="3200" dirty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Release Organic</a:t>
            </a:r>
          </a:p>
          <a:p>
            <a:pPr marL="137795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US" sz="3200" u="sng" dirty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Water</a:t>
            </a:r>
            <a:r>
              <a:rPr lang="en-US" sz="3200" dirty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: 	</a:t>
            </a:r>
            <a:r>
              <a:rPr lang="en-US" sz="3200" dirty="0" smtClean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Hand </a:t>
            </a:r>
            <a:r>
              <a:rPr lang="en-US" sz="3200" dirty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vs. Automated Timer System</a:t>
            </a:r>
          </a:p>
          <a:p>
            <a:pPr marL="137795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914400" algn="l"/>
                <a:tab pos="1377950" algn="l"/>
              </a:tabLst>
            </a:pPr>
            <a:r>
              <a:rPr lang="en-US" sz="3200" u="sng" dirty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Mosquito Control</a:t>
            </a:r>
            <a:r>
              <a:rPr lang="en-US" sz="3200" dirty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:	Biological Mosquito Dunks</a:t>
            </a:r>
          </a:p>
          <a:p>
            <a:pPr marL="137795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US" sz="3200" u="sng" dirty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Support/Staking </a:t>
            </a:r>
            <a:r>
              <a:rPr lang="en-US" sz="3200" u="sng" dirty="0" smtClean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System:</a:t>
            </a:r>
            <a:r>
              <a:rPr lang="en-US" sz="3200" dirty="0" smtClean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  Fiberglass </a:t>
            </a:r>
            <a:r>
              <a:rPr lang="en-US" sz="3200" dirty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Rods with Elastic </a:t>
            </a:r>
            <a:r>
              <a:rPr lang="en-US" sz="3200" dirty="0" smtClean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Rope or Nylon </a:t>
            </a:r>
            <a:r>
              <a:rPr lang="en-US" sz="3200" dirty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Trellis Net</a:t>
            </a:r>
          </a:p>
          <a:p>
            <a:pPr marL="914400"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914400" algn="l"/>
              </a:tabLst>
            </a:pPr>
            <a:r>
              <a:rPr lang="en-US" sz="3200" dirty="0" smtClean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6.   </a:t>
            </a:r>
            <a:r>
              <a:rPr lang="en-US" sz="3200" u="sng" dirty="0" smtClean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Harvest</a:t>
            </a:r>
            <a:r>
              <a:rPr lang="en-US" sz="3200" dirty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: </a:t>
            </a:r>
            <a:r>
              <a:rPr lang="en-US" sz="3200" dirty="0" smtClean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 Typically </a:t>
            </a:r>
            <a:r>
              <a:rPr lang="en-US" sz="3200" dirty="0"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Young/Tender</a:t>
            </a:r>
            <a:endParaRPr lang="en-US" sz="3200" dirty="0">
              <a:effectLst/>
              <a:latin typeface="Arabic Typesetting" panose="03020402040406030203" pitchFamily="66" charset="-78"/>
              <a:ea typeface="Calibri" panose="020F0502020204030204" pitchFamily="34" charset="0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650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90919" y="881046"/>
            <a:ext cx="9427336" cy="5476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endParaRPr lang="en-US" sz="800" b="1" u="sng" dirty="0" smtClean="0">
              <a:latin typeface="Arabic Typesetting" panose="03020402040406030203" pitchFamily="66" charset="-7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5500" dirty="0" smtClean="0">
                <a:latin typeface="Arabic Typesetting" panose="03020402040406030203" pitchFamily="66" charset="-78"/>
                <a:ea typeface="Calibri" panose="020F0502020204030204" pitchFamily="34" charset="0"/>
                <a:cs typeface="Times New Roman" panose="02020603050405020304" pitchFamily="18" charset="0"/>
              </a:rPr>
              <a:t>USE </a:t>
            </a:r>
            <a:r>
              <a:rPr lang="en-US" sz="5500" dirty="0">
                <a:latin typeface="Arabic Typesetting" panose="03020402040406030203" pitchFamily="66" charset="-78"/>
                <a:ea typeface="Calibri" panose="020F0502020204030204" pitchFamily="34" charset="0"/>
                <a:cs typeface="Times New Roman" panose="02020603050405020304" pitchFamily="18" charset="0"/>
              </a:rPr>
              <a:t>ONLY POTTING </a:t>
            </a:r>
            <a:r>
              <a:rPr lang="en-US" sz="5500" dirty="0" smtClean="0">
                <a:latin typeface="Arabic Typesetting" panose="03020402040406030203" pitchFamily="66" charset="-78"/>
                <a:ea typeface="Calibri" panose="020F0502020204030204" pitchFamily="34" charset="0"/>
                <a:cs typeface="Times New Roman" panose="02020603050405020304" pitchFamily="18" charset="0"/>
              </a:rPr>
              <a:t>MIX</a:t>
            </a:r>
            <a:r>
              <a:rPr lang="en-US" sz="2800" dirty="0">
                <a:latin typeface="Arabic Typesetting" panose="03020402040406030203" pitchFamily="66" charset="-78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800" dirty="0" smtClean="0">
              <a:latin typeface="Arabic Typesetting" panose="03020402040406030203" pitchFamily="66" charset="-7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US" sz="4400" dirty="0">
                <a:latin typeface="Arabic Typesetting" panose="03020402040406030203" pitchFamily="66" charset="-78"/>
                <a:ea typeface="Calibri" panose="020F0502020204030204" pitchFamily="34" charset="0"/>
                <a:cs typeface="Times New Roman" panose="02020603050405020304" pitchFamily="18" charset="0"/>
              </a:rPr>
              <a:t> 	Peat Moss</a:t>
            </a:r>
            <a:endParaRPr lang="en-US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4400" dirty="0">
                <a:latin typeface="Arabic Typesetting" panose="03020402040406030203" pitchFamily="66" charset="-78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en-US" sz="4400" dirty="0" smtClean="0">
                <a:latin typeface="Arabic Typesetting" panose="03020402040406030203" pitchFamily="66" charset="-78"/>
                <a:ea typeface="Calibri" panose="020F0502020204030204" pitchFamily="34" charset="0"/>
                <a:cs typeface="Times New Roman" panose="02020603050405020304" pitchFamily="18" charset="0"/>
              </a:rPr>
              <a:t>	Vermiculite</a:t>
            </a:r>
            <a:endParaRPr lang="en-US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4400" dirty="0">
                <a:latin typeface="Arabic Typesetting" panose="03020402040406030203" pitchFamily="66" charset="-78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en-US" sz="4400" dirty="0" smtClean="0">
                <a:latin typeface="Arabic Typesetting" panose="03020402040406030203" pitchFamily="66" charset="-78"/>
                <a:ea typeface="Calibri" panose="020F0502020204030204" pitchFamily="34" charset="0"/>
                <a:cs typeface="Times New Roman" panose="02020603050405020304" pitchFamily="18" charset="0"/>
              </a:rPr>
              <a:t>	Sand</a:t>
            </a:r>
            <a:endParaRPr lang="en-US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4400" dirty="0">
                <a:latin typeface="Arabic Typesetting" panose="03020402040406030203" pitchFamily="66" charset="-78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en-US" sz="4400" dirty="0" smtClean="0">
                <a:latin typeface="Arabic Typesetting" panose="03020402040406030203" pitchFamily="66" charset="-78"/>
                <a:ea typeface="Calibri" panose="020F0502020204030204" pitchFamily="34" charset="0"/>
                <a:cs typeface="Times New Roman" panose="02020603050405020304" pitchFamily="18" charset="0"/>
              </a:rPr>
              <a:t>	Perlite</a:t>
            </a:r>
            <a:endParaRPr lang="en-US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4400" dirty="0">
                <a:latin typeface="Arabic Typesetting" panose="03020402040406030203" pitchFamily="66" charset="-78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en-US" sz="4400" dirty="0" smtClean="0">
                <a:latin typeface="Arabic Typesetting" panose="03020402040406030203" pitchFamily="66" charset="-78"/>
                <a:ea typeface="Calibri" panose="020F0502020204030204" pitchFamily="34" charset="0"/>
                <a:cs typeface="Times New Roman" panose="02020603050405020304" pitchFamily="18" charset="0"/>
              </a:rPr>
              <a:t>	Small </a:t>
            </a:r>
            <a:r>
              <a:rPr lang="en-US" sz="4400" dirty="0">
                <a:latin typeface="Arabic Typesetting" panose="03020402040406030203" pitchFamily="66" charset="-78"/>
                <a:ea typeface="Calibri" panose="020F0502020204030204" pitchFamily="34" charset="0"/>
                <a:cs typeface="Times New Roman" panose="02020603050405020304" pitchFamily="18" charset="0"/>
              </a:rPr>
              <a:t>Wood Chips</a:t>
            </a:r>
            <a:endParaRPr lang="en-US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59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34095" y="115910"/>
            <a:ext cx="8980170" cy="239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5" t="11220"/>
          <a:stretch>
            <a:fillRect/>
          </a:stretch>
        </p:blipFill>
        <p:spPr bwMode="auto">
          <a:xfrm>
            <a:off x="674946" y="674504"/>
            <a:ext cx="4161070" cy="549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359496" y="736056"/>
            <a:ext cx="8980170" cy="4555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14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14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14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14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14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14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14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14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14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14950" algn="l"/>
              </a:tabLst>
            </a:pPr>
            <a:r>
              <a:rPr kumimoji="0" lang="en-US" altLang="en-US" sz="3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Slow</a:t>
            </a:r>
            <a:r>
              <a:rPr kumimoji="0" lang="en-US" alt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 Release Organic Fertilizer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14950" algn="l"/>
              </a:tabLst>
            </a:pP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14950" algn="l"/>
              </a:tabLst>
            </a:pPr>
            <a:endParaRPr lang="en-US" altLang="en-US" sz="1200" dirty="0"/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14950" algn="l"/>
              </a:tabLst>
            </a:pP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14950" algn="l"/>
              </a:tabLst>
            </a:pP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abic Typesetting" panose="03020402040406030203" pitchFamily="66" charset="-78"/>
              <a:ea typeface="Calibri" panose="020F0502020204030204" pitchFamily="34" charset="0"/>
              <a:cs typeface="Arabic Typesetting" panose="03020402040406030203" pitchFamily="66" charset="-78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14950" algn="l"/>
              </a:tabLst>
            </a:pPr>
            <a:endParaRPr lang="en-US" altLang="en-US" sz="800" dirty="0">
              <a:latin typeface="Arabic Typesetting" panose="03020402040406030203" pitchFamily="66" charset="-78"/>
              <a:ea typeface="Calibri" panose="020F0502020204030204" pitchFamily="34" charset="0"/>
              <a:cs typeface="Arabic Typesetting" panose="03020402040406030203" pitchFamily="66" charset="-78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14950" algn="l"/>
              </a:tabLst>
            </a:pPr>
            <a:r>
              <a:rPr kumimoji="0" lang="en-US" altLang="en-US" sz="3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Air</a:t>
            </a:r>
            <a:r>
              <a:rPr kumimoji="0" lang="en-US" alt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 enters the soil from the top and bottom to prevent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14950" algn="l"/>
              </a:tabLst>
            </a:pPr>
            <a:r>
              <a:rPr kumimoji="0" lang="en-US" alt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fungus, root-rot and disease.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14950" algn="l"/>
              </a:tabLst>
            </a:pP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14950" algn="l"/>
              </a:tabLst>
            </a:pPr>
            <a:r>
              <a:rPr kumimoji="0" lang="en-US" altLang="en-US" sz="3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Water</a:t>
            </a:r>
            <a:r>
              <a:rPr kumimoji="0" lang="en-US" alt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 constantly moves upwards to the roots through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14950" algn="l"/>
              </a:tabLst>
            </a:pPr>
            <a:r>
              <a:rPr kumimoji="0" lang="en-US" alt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capillary action. 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14950" algn="l"/>
              </a:tabLst>
            </a:pPr>
            <a:endParaRPr lang="en-US" altLang="en-US" sz="800" b="1" dirty="0">
              <a:latin typeface="Arabic Typesetting" panose="03020402040406030203" pitchFamily="66" charset="-78"/>
              <a:ea typeface="Calibri" panose="020F0502020204030204" pitchFamily="34" charset="0"/>
              <a:cs typeface="Arabic Typesetting" panose="03020402040406030203" pitchFamily="66" charset="-78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14950" algn="l"/>
              </a:tabLst>
            </a:pPr>
            <a:r>
              <a:rPr kumimoji="0" lang="en-US" altLang="en-US" sz="3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Use</a:t>
            </a:r>
            <a:r>
              <a:rPr kumimoji="0" lang="en-US" alt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 simple potting mix for quality results.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14950" algn="l"/>
              </a:tabLst>
            </a:pP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14950" algn="l"/>
              </a:tabLst>
            </a:pPr>
            <a:r>
              <a:rPr kumimoji="0" lang="en-US" altLang="en-US" sz="3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Easy</a:t>
            </a:r>
            <a:r>
              <a:rPr kumimoji="0" lang="en-US" alt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 to check and refill water level.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41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187" y="704006"/>
            <a:ext cx="10940552" cy="541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67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164" y="691406"/>
            <a:ext cx="10979305" cy="5562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35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097" y="1420489"/>
            <a:ext cx="10728100" cy="1303867"/>
          </a:xfrm>
        </p:spPr>
        <p:txBody>
          <a:bodyPr>
            <a:normAutofit fontScale="90000"/>
          </a:bodyPr>
          <a:lstStyle/>
          <a:p>
            <a:r>
              <a:rPr lang="en-US" sz="80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Good Luck &amp; Happy Urban Gardening!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93949" y="3116688"/>
            <a:ext cx="935006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For mor</a:t>
            </a:r>
            <a:r>
              <a:rPr lang="en-US" sz="54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e information on Urban Gardening, please visit </a:t>
            </a:r>
            <a:r>
              <a:rPr lang="en-US" sz="5400" dirty="0" smtClean="0">
                <a:latin typeface="Arabic Typesetting" panose="03020402040406030203" pitchFamily="66" charset="-78"/>
                <a:cs typeface="Arabic Typesetting" panose="03020402040406030203" pitchFamily="66" charset="-78"/>
                <a:hlinkClick r:id="rId2"/>
              </a:rPr>
              <a:t>www.agardenpatch.com</a:t>
            </a:r>
            <a:r>
              <a:rPr lang="en-US" sz="54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endParaRPr lang="en-US" sz="5400" dirty="0" smtClean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30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</TotalTime>
  <Words>116</Words>
  <Application>Microsoft Office PowerPoint</Application>
  <PresentationFormat>Widescreen</PresentationFormat>
  <Paragraphs>63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Arabic Typesetting</vt:lpstr>
      <vt:lpstr>Arial</vt:lpstr>
      <vt:lpstr>Calibri</vt:lpstr>
      <vt:lpstr>Garamond</vt:lpstr>
      <vt:lpstr>Times New Roman</vt:lpstr>
      <vt:lpstr>Organic</vt:lpstr>
      <vt:lpstr>Urban Gardening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Good Luck &amp; Happy Urban Gardening!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Urban Gardening</dc:title>
  <dc:creator>Cheryl Long</dc:creator>
  <cp:lastModifiedBy>Cheryl Long</cp:lastModifiedBy>
  <cp:revision>14</cp:revision>
  <cp:lastPrinted>2014-10-31T17:45:21Z</cp:lastPrinted>
  <dcterms:created xsi:type="dcterms:W3CDTF">2014-10-31T16:14:35Z</dcterms:created>
  <dcterms:modified xsi:type="dcterms:W3CDTF">2014-10-31T18:46:11Z</dcterms:modified>
</cp:coreProperties>
</file>